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tif" ContentType="image/tif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8"/>
  </p:normalViewPr>
  <p:slideViewPr>
    <p:cSldViewPr snapToGrid="0" snapToObjects="1">
      <p:cViewPr varScale="1">
        <p:scale>
          <a:sx n="46" d="100"/>
          <a:sy n="46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6.tif"/><Relationship Id="rId7" Type="http://schemas.openxmlformats.org/officeDocument/2006/relationships/image" Target="../media/image7.tif"/><Relationship Id="rId8" Type="http://schemas.openxmlformats.org/officeDocument/2006/relationships/image" Target="../media/image8.t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Relationship Id="rId3" Type="http://schemas.openxmlformats.org/officeDocument/2006/relationships/image" Target="../media/image10.t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5" Type="http://schemas.openxmlformats.org/officeDocument/2006/relationships/hyperlink" Target="https://www.youtube.com/watch?v=KJbZWtGehPg" TargetMode="External"/><Relationship Id="rId6" Type="http://schemas.openxmlformats.org/officeDocument/2006/relationships/image" Target="../media/image2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amsmti3@gatech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rgus…"/>
          <p:cNvSpPr>
            <a:spLocks noGrp="1"/>
          </p:cNvSpPr>
          <p:nvPr>
            <p:ph type="ctrTitle"/>
          </p:nvPr>
        </p:nvSpPr>
        <p:spPr>
          <a:xfrm>
            <a:off x="1418389" y="2094079"/>
            <a:ext cx="21547221" cy="4648200"/>
          </a:xfrm>
          <a:prstGeom prst="rect">
            <a:avLst/>
          </a:prstGeom>
        </p:spPr>
        <p:txBody>
          <a:bodyPr/>
          <a:lstStyle/>
          <a:p>
            <a:pPr defTabSz="701675">
              <a:defRPr sz="15300">
                <a:latin typeface="Papyrus"/>
                <a:ea typeface="Papyrus"/>
                <a:cs typeface="Papyrus"/>
                <a:sym typeface="Papyrus"/>
              </a:defRPr>
            </a:pPr>
            <a:r>
              <a:rPr dirty="0"/>
              <a:t>Argus</a:t>
            </a:r>
          </a:p>
          <a:p>
            <a:pPr defTabSz="701675">
              <a:defRPr sz="9520"/>
            </a:pPr>
            <a:r>
              <a:rPr dirty="0"/>
              <a:t>Realistic Target Coverage with Drones</a:t>
            </a:r>
          </a:p>
        </p:txBody>
      </p:sp>
      <p:sp>
        <p:nvSpPr>
          <p:cNvPr id="120" name="Ahmed Saeed, Ahmed Abdelkader, Mouhyemen Khan, Azin Neishaboori,  Khaled Harras, and Amr Mohamed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67715">
              <a:defRPr sz="4092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Ahmed Saeed</a:t>
            </a:r>
            <a:r>
              <a:t>, Ahmed Abdelkader, Mouhyemen Khan, Azin Neishaboori, </a:t>
            </a:r>
            <a:br/>
            <a:r>
              <a:t>Khaled Harras, and Amr Mohamed </a:t>
            </a:r>
            <a:endParaRPr sz="1488"/>
          </a:p>
        </p:txBody>
      </p:sp>
      <p:pic>
        <p:nvPicPr>
          <p:cNvPr id="12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2112" y="9561262"/>
            <a:ext cx="6131189" cy="3255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18645" y="9856365"/>
            <a:ext cx="3113066" cy="266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35137" y="9412664"/>
            <a:ext cx="3920511" cy="3552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79283" y="9561262"/>
            <a:ext cx="3255769" cy="3255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rcRect l="32013" t="10006" r="57795" b="56242"/>
          <a:stretch>
            <a:fillRect/>
          </a:stretch>
        </p:blipFill>
        <p:spPr>
          <a:xfrm>
            <a:off x="11668918" y="2705230"/>
            <a:ext cx="1046298" cy="1587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8187" y="464532"/>
            <a:ext cx="1951049" cy="1707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asted-image.tiff" descr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553056" y="198356"/>
            <a:ext cx="2869276" cy="197334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Outlin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81" name="A Realistic Target Model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6AAA9"/>
                </a:solidFill>
              </a:defRPr>
            </a:pPr>
            <a:r>
              <a:t>A Realistic Target Model</a:t>
            </a:r>
          </a:p>
          <a:p>
            <a:r>
              <a:rPr>
                <a:latin typeface="Papyrus"/>
                <a:ea typeface="Papyrus"/>
                <a:cs typeface="Papyrus"/>
                <a:sym typeface="Papyrus"/>
              </a:rPr>
              <a:t>Argus</a:t>
            </a:r>
            <a:r>
              <a:t> System Architecture</a:t>
            </a:r>
          </a:p>
          <a:p>
            <a:pPr>
              <a:defRPr>
                <a:solidFill>
                  <a:srgbClr val="A6AAA9"/>
                </a:solidFill>
              </a:defRPr>
            </a:pPr>
            <a:r>
              <a:t>New Algorithms for a New Model</a:t>
            </a:r>
          </a:p>
          <a:p>
            <a:pPr>
              <a:defRPr>
                <a:solidFill>
                  <a:srgbClr val="A6AAA9"/>
                </a:solidFill>
              </a:defRPr>
            </a:pPr>
            <a:r>
              <a:t>Experimenting with </a:t>
            </a:r>
            <a:r>
              <a:rPr>
                <a:latin typeface="Papyrus"/>
                <a:ea typeface="Papyrus"/>
                <a:cs typeface="Papyrus"/>
                <a:sym typeface="Papyrus"/>
              </a:rPr>
              <a:t>Argus</a:t>
            </a:r>
          </a:p>
          <a:p>
            <a:pPr>
              <a:defRPr>
                <a:solidFill>
                  <a:srgbClr val="A6AAA9"/>
                </a:solidFill>
              </a:defRPr>
            </a:pPr>
            <a:r>
              <a:t>Conclusion</a:t>
            </a:r>
          </a:p>
        </p:txBody>
      </p:sp>
      <p:pic>
        <p:nvPicPr>
          <p:cNvPr id="18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32013" t="10006" r="57795" b="56242"/>
          <a:stretch>
            <a:fillRect/>
          </a:stretch>
        </p:blipFill>
        <p:spPr>
          <a:xfrm>
            <a:off x="3122351" y="5784061"/>
            <a:ext cx="303646" cy="460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image.tiff" descr="pasted-image.tiff"/>
          <p:cNvPicPr>
            <a:picLocks noChangeAspect="1"/>
          </p:cNvPicPr>
          <p:nvPr/>
        </p:nvPicPr>
        <p:blipFill>
          <a:blip r:embed="rId2">
            <a:alphaModFix amt="54606"/>
            <a:extLst/>
          </a:blip>
          <a:srcRect l="32013" t="10006" r="57795" b="56242"/>
          <a:stretch>
            <a:fillRect/>
          </a:stretch>
        </p:blipFill>
        <p:spPr>
          <a:xfrm>
            <a:off x="8884609" y="9138306"/>
            <a:ext cx="303647" cy="460656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rgu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11088">
                <a:latin typeface="Papyrus"/>
                <a:ea typeface="Papyrus"/>
                <a:cs typeface="Papyrus"/>
                <a:sym typeface="Papyrus"/>
              </a:defRPr>
            </a:lvl1pPr>
          </a:lstStyle>
          <a:p>
            <a:r>
              <a:t>Argus</a:t>
            </a:r>
          </a:p>
        </p:txBody>
      </p:sp>
      <p:sp>
        <p:nvSpPr>
          <p:cNvPr id="187" name="Two-tier surveillance system…"/>
          <p:cNvSpPr>
            <a:spLocks noGrp="1"/>
          </p:cNvSpPr>
          <p:nvPr>
            <p:ph type="body" sz="half" idx="1"/>
          </p:nvPr>
        </p:nvSpPr>
        <p:spPr>
          <a:xfrm>
            <a:off x="477286" y="3238500"/>
            <a:ext cx="11889758" cy="92075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Two-tier surveillance system</a:t>
            </a:r>
          </a:p>
          <a:p>
            <a:r>
              <a:t>Top tier: coarse grain surveillance</a:t>
            </a:r>
          </a:p>
          <a:p>
            <a:pPr lvl="1"/>
            <a:r>
              <a:t>Count, location, and width </a:t>
            </a:r>
          </a:p>
          <a:p>
            <a:r>
              <a:t>Bottom tier: fine grain information</a:t>
            </a:r>
          </a:p>
          <a:p>
            <a:pPr lvl="1"/>
            <a:r>
              <a:t>Facial and activity recognition</a:t>
            </a:r>
          </a:p>
        </p:txBody>
      </p:sp>
      <p:pic>
        <p:nvPicPr>
          <p:cNvPr id="18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32013" t="10006" r="57795" b="56242"/>
          <a:stretch>
            <a:fillRect/>
          </a:stretch>
        </p:blipFill>
        <p:spPr>
          <a:xfrm>
            <a:off x="11858253" y="1308417"/>
            <a:ext cx="667653" cy="1012885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190" name="sys.pdf" descr="sy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52246" y="5077654"/>
            <a:ext cx="11277361" cy="5529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Argu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11088">
                <a:latin typeface="Papyrus"/>
                <a:ea typeface="Papyrus"/>
                <a:cs typeface="Papyrus"/>
                <a:sym typeface="Papyrus"/>
              </a:defRPr>
            </a:lvl1pPr>
          </a:lstStyle>
          <a:p>
            <a:r>
              <a:t>Argus</a:t>
            </a:r>
          </a:p>
        </p:txBody>
      </p:sp>
      <p:sp>
        <p:nvSpPr>
          <p:cNvPr id="193" name="Oriented Line Segment Coverage (OLSC) Solver…"/>
          <p:cNvSpPr>
            <a:spLocks noGrp="1"/>
          </p:cNvSpPr>
          <p:nvPr>
            <p:ph type="body" idx="1"/>
          </p:nvPr>
        </p:nvSpPr>
        <p:spPr>
          <a:xfrm>
            <a:off x="477286" y="3238499"/>
            <a:ext cx="14642285" cy="92075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Oriented Line Segment Coverage (OLSC) Solver</a:t>
            </a:r>
          </a:p>
          <a:p>
            <a:r>
              <a:t>Finds cameras location and orientation</a:t>
            </a:r>
            <a:br/>
            <a:r>
              <a:t>to cover all targets</a:t>
            </a:r>
          </a:p>
          <a:p>
            <a:r>
              <a:t>Minimizes the number of cameras </a:t>
            </a:r>
            <a:br/>
            <a:r>
              <a:t>needed to cover all targets</a:t>
            </a:r>
          </a:p>
          <a:p>
            <a:pPr lvl="1"/>
            <a:r>
              <a:t>Problem is NP-Hard and APX-Hard</a:t>
            </a:r>
          </a:p>
          <a:p>
            <a:pPr lvl="1"/>
            <a:r>
              <a:t>O(log N) approximation is best possible</a:t>
            </a:r>
          </a:p>
        </p:txBody>
      </p:sp>
      <p:pic>
        <p:nvPicPr>
          <p:cNvPr id="19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32013" t="10006" r="57795" b="56242"/>
          <a:stretch>
            <a:fillRect/>
          </a:stretch>
        </p:blipFill>
        <p:spPr>
          <a:xfrm>
            <a:off x="11858253" y="1308417"/>
            <a:ext cx="667653" cy="1012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sys.pdf" descr="sy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52246" y="5077654"/>
            <a:ext cx="11277361" cy="552919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OLSC Solve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OLSC Solver</a:t>
            </a:r>
          </a:p>
        </p:txBody>
      </p:sp>
      <p:sp>
        <p:nvSpPr>
          <p:cNvPr id="199" name="Approach: reduce OLSC to a set cover instance…"/>
          <p:cNvSpPr>
            <a:spLocks noGrp="1"/>
          </p:cNvSpPr>
          <p:nvPr>
            <p:ph type="body" sz="half" idx="1"/>
          </p:nvPr>
        </p:nvSpPr>
        <p:spPr>
          <a:xfrm>
            <a:off x="1689100" y="3238499"/>
            <a:ext cx="9151223" cy="9207501"/>
          </a:xfrm>
          <a:prstGeom prst="rect">
            <a:avLst/>
          </a:prstGeom>
        </p:spPr>
        <p:txBody>
          <a:bodyPr/>
          <a:lstStyle/>
          <a:p>
            <a:pPr marL="634999" indent="-634999">
              <a:spcBef>
                <a:spcPts val="5900"/>
              </a:spcBef>
            </a:pPr>
            <a:r>
              <a:t>Approach: reduce OLSC to a </a:t>
            </a:r>
            <a:r>
              <a:rPr>
                <a:latin typeface="Arial Black"/>
                <a:ea typeface="Arial Black"/>
                <a:cs typeface="Arial Black"/>
                <a:sym typeface="Arial Black"/>
              </a:rPr>
              <a:t>set cover</a:t>
            </a:r>
            <a:r>
              <a:t> instance</a:t>
            </a:r>
          </a:p>
          <a:p>
            <a:r>
              <a:t>Finds the best configuration of drones to cover targets </a:t>
            </a:r>
          </a:p>
          <a:p>
            <a:pPr lvl="1"/>
            <a:r>
              <a:t>Spatial Discretizer</a:t>
            </a:r>
          </a:p>
          <a:p>
            <a:pPr lvl="1"/>
            <a:r>
              <a:t>Angular Discretizer</a:t>
            </a:r>
          </a:p>
          <a:p>
            <a:pPr lvl="1"/>
            <a:r>
              <a:t>Configuration Selector</a:t>
            </a:r>
          </a:p>
        </p:txBody>
      </p:sp>
      <p:grpSp>
        <p:nvGrpSpPr>
          <p:cNvPr id="213" name="Group"/>
          <p:cNvGrpSpPr/>
          <p:nvPr/>
        </p:nvGrpSpPr>
        <p:grpSpPr>
          <a:xfrm>
            <a:off x="13337396" y="5372834"/>
            <a:ext cx="8104492" cy="4938832"/>
            <a:chOff x="0" y="0"/>
            <a:chExt cx="8104490" cy="4938831"/>
          </a:xfrm>
        </p:grpSpPr>
        <p:sp>
          <p:nvSpPr>
            <p:cNvPr id="200" name="Rectangle"/>
            <p:cNvSpPr/>
            <p:nvPr/>
          </p:nvSpPr>
          <p:spPr>
            <a:xfrm>
              <a:off x="0" y="0"/>
              <a:ext cx="8104491" cy="4938832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1" name="Line"/>
            <p:cNvSpPr/>
            <p:nvPr/>
          </p:nvSpPr>
          <p:spPr>
            <a:xfrm>
              <a:off x="4704492" y="1044698"/>
              <a:ext cx="1072272" cy="6484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2" name="Line"/>
            <p:cNvSpPr/>
            <p:nvPr/>
          </p:nvSpPr>
          <p:spPr>
            <a:xfrm flipH="1">
              <a:off x="1911477" y="1154618"/>
              <a:ext cx="1177511" cy="4285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3" name="Line"/>
            <p:cNvSpPr/>
            <p:nvPr/>
          </p:nvSpPr>
          <p:spPr>
            <a:xfrm>
              <a:off x="1327198" y="2876696"/>
              <a:ext cx="626541" cy="10852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4" name="Line"/>
            <p:cNvSpPr/>
            <p:nvPr/>
          </p:nvSpPr>
          <p:spPr>
            <a:xfrm flipH="1">
              <a:off x="5948376" y="3600912"/>
              <a:ext cx="1177512" cy="4285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5" name="Line"/>
            <p:cNvSpPr/>
            <p:nvPr/>
          </p:nvSpPr>
          <p:spPr>
            <a:xfrm flipH="1">
              <a:off x="3138496" y="3335244"/>
              <a:ext cx="805466" cy="9599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 flipH="1" flipV="1">
              <a:off x="5131830" y="2385243"/>
              <a:ext cx="217596" cy="12340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7" name="Line"/>
            <p:cNvSpPr/>
            <p:nvPr/>
          </p:nvSpPr>
          <p:spPr>
            <a:xfrm>
              <a:off x="2592778" y="1354232"/>
              <a:ext cx="128241" cy="35233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8" name="Line"/>
            <p:cNvSpPr/>
            <p:nvPr/>
          </p:nvSpPr>
          <p:spPr>
            <a:xfrm flipV="1">
              <a:off x="1638609" y="3177548"/>
              <a:ext cx="324715" cy="1874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9" name="Line"/>
            <p:cNvSpPr/>
            <p:nvPr/>
          </p:nvSpPr>
          <p:spPr>
            <a:xfrm>
              <a:off x="3273246" y="3554133"/>
              <a:ext cx="287227" cy="2410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10" name="Line"/>
            <p:cNvSpPr/>
            <p:nvPr/>
          </p:nvSpPr>
          <p:spPr>
            <a:xfrm flipH="1">
              <a:off x="5267958" y="2969710"/>
              <a:ext cx="369252" cy="6511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11" name="Line"/>
            <p:cNvSpPr/>
            <p:nvPr/>
          </p:nvSpPr>
          <p:spPr>
            <a:xfrm>
              <a:off x="6376871" y="3453911"/>
              <a:ext cx="128240" cy="35233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12" name="Line"/>
            <p:cNvSpPr/>
            <p:nvPr/>
          </p:nvSpPr>
          <p:spPr>
            <a:xfrm flipV="1">
              <a:off x="5246013" y="1030674"/>
              <a:ext cx="198693" cy="3179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21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OLSC Solve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OLSC Solver</a:t>
            </a:r>
          </a:p>
        </p:txBody>
      </p:sp>
      <p:sp>
        <p:nvSpPr>
          <p:cNvPr id="217" name="Approach: reduce OLSC to a set cover instance…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9225799" cy="9207500"/>
          </a:xfrm>
          <a:prstGeom prst="rect">
            <a:avLst/>
          </a:prstGeom>
        </p:spPr>
        <p:txBody>
          <a:bodyPr/>
          <a:lstStyle/>
          <a:p>
            <a:pPr marL="634999" indent="-634999">
              <a:spcBef>
                <a:spcPts val="5900"/>
              </a:spcBef>
            </a:pPr>
            <a:r>
              <a:t>Approach: reduce OLSC to a </a:t>
            </a:r>
            <a:r>
              <a:rPr>
                <a:latin typeface="Arial Black"/>
                <a:ea typeface="Arial Black"/>
                <a:cs typeface="Arial Black"/>
                <a:sym typeface="Arial Black"/>
              </a:rPr>
              <a:t>set cover</a:t>
            </a:r>
            <a:r>
              <a:t> instance</a:t>
            </a:r>
          </a:p>
          <a:p>
            <a:r>
              <a:t>Finds the best configuration of drones to cover targets </a:t>
            </a:r>
          </a:p>
          <a:p>
            <a:pPr lvl="1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Spatial Discretizer</a:t>
            </a:r>
          </a:p>
          <a:p>
            <a:pPr lvl="1"/>
            <a:r>
              <a:t>Angular Discretizer</a:t>
            </a:r>
          </a:p>
          <a:p>
            <a:pPr lvl="1"/>
            <a:r>
              <a:t>Configuration Selector</a:t>
            </a:r>
          </a:p>
        </p:txBody>
      </p:sp>
      <p:grpSp>
        <p:nvGrpSpPr>
          <p:cNvPr id="238" name="Group"/>
          <p:cNvGrpSpPr/>
          <p:nvPr/>
        </p:nvGrpSpPr>
        <p:grpSpPr>
          <a:xfrm>
            <a:off x="13337395" y="5385534"/>
            <a:ext cx="8104493" cy="4938832"/>
            <a:chOff x="0" y="0"/>
            <a:chExt cx="8104492" cy="4938831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8104493" cy="4938832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Line"/>
            <p:cNvSpPr/>
            <p:nvPr/>
          </p:nvSpPr>
          <p:spPr>
            <a:xfrm>
              <a:off x="4704493" y="1044697"/>
              <a:ext cx="1072272" cy="6484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20" name="Line"/>
            <p:cNvSpPr/>
            <p:nvPr/>
          </p:nvSpPr>
          <p:spPr>
            <a:xfrm flipH="1">
              <a:off x="1911477" y="1154618"/>
              <a:ext cx="1177512" cy="4285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21" name="Line"/>
            <p:cNvSpPr/>
            <p:nvPr/>
          </p:nvSpPr>
          <p:spPr>
            <a:xfrm>
              <a:off x="1327198" y="2876697"/>
              <a:ext cx="626541" cy="10852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22" name="Line"/>
            <p:cNvSpPr/>
            <p:nvPr/>
          </p:nvSpPr>
          <p:spPr>
            <a:xfrm flipH="1">
              <a:off x="5948377" y="3600913"/>
              <a:ext cx="1177512" cy="4285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23" name="Line"/>
            <p:cNvSpPr/>
            <p:nvPr/>
          </p:nvSpPr>
          <p:spPr>
            <a:xfrm flipH="1">
              <a:off x="3138497" y="3335244"/>
              <a:ext cx="805465" cy="9599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24" name="Line"/>
            <p:cNvSpPr/>
            <p:nvPr/>
          </p:nvSpPr>
          <p:spPr>
            <a:xfrm flipH="1" flipV="1">
              <a:off x="5131831" y="2385243"/>
              <a:ext cx="217596" cy="12340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25" name="Circle"/>
            <p:cNvSpPr/>
            <p:nvPr/>
          </p:nvSpPr>
          <p:spPr>
            <a:xfrm>
              <a:off x="5762802" y="431907"/>
              <a:ext cx="130915" cy="130916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Circle"/>
            <p:cNvSpPr/>
            <p:nvPr/>
          </p:nvSpPr>
          <p:spPr>
            <a:xfrm>
              <a:off x="3611903" y="2064217"/>
              <a:ext cx="130915" cy="130916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Circle"/>
            <p:cNvSpPr/>
            <p:nvPr/>
          </p:nvSpPr>
          <p:spPr>
            <a:xfrm>
              <a:off x="1882696" y="2297429"/>
              <a:ext cx="130916" cy="130916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Circle"/>
            <p:cNvSpPr/>
            <p:nvPr/>
          </p:nvSpPr>
          <p:spPr>
            <a:xfrm>
              <a:off x="6326899" y="2431831"/>
              <a:ext cx="130916" cy="130915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9" name="Circle"/>
            <p:cNvSpPr/>
            <p:nvPr/>
          </p:nvSpPr>
          <p:spPr>
            <a:xfrm>
              <a:off x="2865027" y="2559258"/>
              <a:ext cx="130916" cy="130915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Line"/>
            <p:cNvSpPr/>
            <p:nvPr/>
          </p:nvSpPr>
          <p:spPr>
            <a:xfrm>
              <a:off x="2567408" y="1374818"/>
              <a:ext cx="128240" cy="35233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31" name="Line"/>
            <p:cNvSpPr/>
            <p:nvPr/>
          </p:nvSpPr>
          <p:spPr>
            <a:xfrm flipV="1">
              <a:off x="1613238" y="3198134"/>
              <a:ext cx="324715" cy="1874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32" name="Line"/>
            <p:cNvSpPr/>
            <p:nvPr/>
          </p:nvSpPr>
          <p:spPr>
            <a:xfrm>
              <a:off x="3247875" y="3574718"/>
              <a:ext cx="287227" cy="2410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33" name="Line"/>
            <p:cNvSpPr/>
            <p:nvPr/>
          </p:nvSpPr>
          <p:spPr>
            <a:xfrm flipH="1">
              <a:off x="5242588" y="2990295"/>
              <a:ext cx="369252" cy="6511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34" name="Line"/>
            <p:cNvSpPr/>
            <p:nvPr/>
          </p:nvSpPr>
          <p:spPr>
            <a:xfrm>
              <a:off x="6351501" y="3474496"/>
              <a:ext cx="128240" cy="35233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35" name="Line"/>
            <p:cNvSpPr/>
            <p:nvPr/>
          </p:nvSpPr>
          <p:spPr>
            <a:xfrm flipV="1">
              <a:off x="5220643" y="1051260"/>
              <a:ext cx="198693" cy="3179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36" name="Circle"/>
            <p:cNvSpPr/>
            <p:nvPr/>
          </p:nvSpPr>
          <p:spPr>
            <a:xfrm>
              <a:off x="6517237" y="2727480"/>
              <a:ext cx="130915" cy="130915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Circle"/>
            <p:cNvSpPr/>
            <p:nvPr/>
          </p:nvSpPr>
          <p:spPr>
            <a:xfrm>
              <a:off x="5929226" y="2403958"/>
              <a:ext cx="130916" cy="130915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OLSC Solve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OLSC Solver</a:t>
            </a:r>
          </a:p>
        </p:txBody>
      </p:sp>
      <p:sp>
        <p:nvSpPr>
          <p:cNvPr id="242" name="Approach: reduce OLSC to a set cover instance…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9225799" cy="9207500"/>
          </a:xfrm>
          <a:prstGeom prst="rect">
            <a:avLst/>
          </a:prstGeom>
        </p:spPr>
        <p:txBody>
          <a:bodyPr/>
          <a:lstStyle/>
          <a:p>
            <a:pPr marL="634999" indent="-634999">
              <a:spcBef>
                <a:spcPts val="5900"/>
              </a:spcBef>
            </a:pPr>
            <a:r>
              <a:t>Approach: reduce OLSC to a </a:t>
            </a:r>
            <a:r>
              <a:rPr>
                <a:latin typeface="Arial Black"/>
                <a:ea typeface="Arial Black"/>
                <a:cs typeface="Arial Black"/>
                <a:sym typeface="Arial Black"/>
              </a:rPr>
              <a:t>set cover</a:t>
            </a:r>
            <a:r>
              <a:t> instance</a:t>
            </a:r>
          </a:p>
          <a:p>
            <a:r>
              <a:t>Finds the best configuration of drones to cover targets </a:t>
            </a:r>
          </a:p>
          <a:p>
            <a:pPr lvl="1"/>
            <a:r>
              <a:t>Spatial Discretizer</a:t>
            </a:r>
          </a:p>
          <a:p>
            <a:pPr lvl="1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Angular Discretizer</a:t>
            </a:r>
          </a:p>
          <a:p>
            <a:pPr lvl="1"/>
            <a:r>
              <a:t>Configuration Selector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13337396" y="5372834"/>
            <a:ext cx="8104491" cy="4938832"/>
            <a:chOff x="0" y="0"/>
            <a:chExt cx="8104489" cy="4938831"/>
          </a:xfrm>
        </p:grpSpPr>
        <p:sp>
          <p:nvSpPr>
            <p:cNvPr id="243" name="Rectangle"/>
            <p:cNvSpPr/>
            <p:nvPr/>
          </p:nvSpPr>
          <p:spPr>
            <a:xfrm>
              <a:off x="0" y="0"/>
              <a:ext cx="8104490" cy="4938832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Line"/>
            <p:cNvSpPr/>
            <p:nvPr/>
          </p:nvSpPr>
          <p:spPr>
            <a:xfrm>
              <a:off x="4704492" y="1044697"/>
              <a:ext cx="1072271" cy="6484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45" name="Line"/>
            <p:cNvSpPr/>
            <p:nvPr/>
          </p:nvSpPr>
          <p:spPr>
            <a:xfrm flipH="1">
              <a:off x="1911477" y="1154618"/>
              <a:ext cx="1177511" cy="4285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46" name="Line"/>
            <p:cNvSpPr/>
            <p:nvPr/>
          </p:nvSpPr>
          <p:spPr>
            <a:xfrm>
              <a:off x="1327198" y="2876697"/>
              <a:ext cx="626541" cy="10852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47" name="Line"/>
            <p:cNvSpPr/>
            <p:nvPr/>
          </p:nvSpPr>
          <p:spPr>
            <a:xfrm flipH="1">
              <a:off x="5948376" y="3600913"/>
              <a:ext cx="1177511" cy="4285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48" name="Line"/>
            <p:cNvSpPr/>
            <p:nvPr/>
          </p:nvSpPr>
          <p:spPr>
            <a:xfrm flipH="1">
              <a:off x="3138496" y="3335245"/>
              <a:ext cx="805465" cy="9599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49" name="Line"/>
            <p:cNvSpPr/>
            <p:nvPr/>
          </p:nvSpPr>
          <p:spPr>
            <a:xfrm flipH="1" flipV="1">
              <a:off x="5131830" y="2385243"/>
              <a:ext cx="217596" cy="12340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50" name="Line"/>
            <p:cNvSpPr/>
            <p:nvPr/>
          </p:nvSpPr>
          <p:spPr>
            <a:xfrm>
              <a:off x="2567407" y="1377288"/>
              <a:ext cx="128240" cy="35233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51" name="Line"/>
            <p:cNvSpPr/>
            <p:nvPr/>
          </p:nvSpPr>
          <p:spPr>
            <a:xfrm flipV="1">
              <a:off x="1613238" y="3200605"/>
              <a:ext cx="324714" cy="1874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52" name="Line"/>
            <p:cNvSpPr/>
            <p:nvPr/>
          </p:nvSpPr>
          <p:spPr>
            <a:xfrm>
              <a:off x="3247874" y="3577188"/>
              <a:ext cx="287227" cy="2410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53" name="Line"/>
            <p:cNvSpPr/>
            <p:nvPr/>
          </p:nvSpPr>
          <p:spPr>
            <a:xfrm flipH="1">
              <a:off x="5242587" y="2992766"/>
              <a:ext cx="369251" cy="6511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54" name="Line"/>
            <p:cNvSpPr/>
            <p:nvPr/>
          </p:nvSpPr>
          <p:spPr>
            <a:xfrm>
              <a:off x="6351499" y="3476967"/>
              <a:ext cx="128241" cy="35233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55" name="Line"/>
            <p:cNvSpPr/>
            <p:nvPr/>
          </p:nvSpPr>
          <p:spPr>
            <a:xfrm flipV="1">
              <a:off x="5220641" y="1053731"/>
              <a:ext cx="198693" cy="3179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56" name="Circle"/>
            <p:cNvSpPr/>
            <p:nvPr/>
          </p:nvSpPr>
          <p:spPr>
            <a:xfrm>
              <a:off x="5727157" y="574388"/>
              <a:ext cx="130915" cy="130916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7" name="Circle"/>
            <p:cNvSpPr/>
            <p:nvPr/>
          </p:nvSpPr>
          <p:spPr>
            <a:xfrm>
              <a:off x="3576258" y="2206697"/>
              <a:ext cx="130916" cy="130916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Circle"/>
            <p:cNvSpPr/>
            <p:nvPr/>
          </p:nvSpPr>
          <p:spPr>
            <a:xfrm>
              <a:off x="1847052" y="2439910"/>
              <a:ext cx="130915" cy="130915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x"/>
            <p:cNvSpPr/>
            <p:nvPr/>
          </p:nvSpPr>
          <p:spPr>
            <a:xfrm>
              <a:off x="6291253" y="2574312"/>
              <a:ext cx="130916" cy="130915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260" name="Circle"/>
            <p:cNvSpPr/>
            <p:nvPr/>
          </p:nvSpPr>
          <p:spPr>
            <a:xfrm>
              <a:off x="2793739" y="2436343"/>
              <a:ext cx="130915" cy="130916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1" name="x"/>
            <p:cNvSpPr/>
            <p:nvPr/>
          </p:nvSpPr>
          <p:spPr>
            <a:xfrm>
              <a:off x="6481591" y="2869960"/>
              <a:ext cx="130916" cy="130915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262" name="x"/>
            <p:cNvSpPr/>
            <p:nvPr/>
          </p:nvSpPr>
          <p:spPr>
            <a:xfrm>
              <a:off x="5893580" y="2546438"/>
              <a:ext cx="130916" cy="130915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263" name="Line"/>
            <p:cNvSpPr/>
            <p:nvPr/>
          </p:nvSpPr>
          <p:spPr>
            <a:xfrm flipV="1">
              <a:off x="5581411" y="642701"/>
              <a:ext cx="198693" cy="317975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64" name="Line"/>
            <p:cNvSpPr/>
            <p:nvPr/>
          </p:nvSpPr>
          <p:spPr>
            <a:xfrm flipV="1">
              <a:off x="5707601" y="2603002"/>
              <a:ext cx="240633" cy="240633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5959036" y="2636425"/>
              <a:ext cx="1" cy="340093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66" name="Line"/>
            <p:cNvSpPr/>
            <p:nvPr/>
          </p:nvSpPr>
          <p:spPr>
            <a:xfrm>
              <a:off x="6007773" y="2654187"/>
              <a:ext cx="313295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67" name="Line"/>
            <p:cNvSpPr/>
            <p:nvPr/>
          </p:nvSpPr>
          <p:spPr>
            <a:xfrm flipV="1">
              <a:off x="6150090" y="2706233"/>
              <a:ext cx="157371" cy="15737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68" name="Line"/>
            <p:cNvSpPr/>
            <p:nvPr/>
          </p:nvSpPr>
          <p:spPr>
            <a:xfrm flipH="1" flipV="1">
              <a:off x="6363825" y="2642042"/>
              <a:ext cx="45153" cy="256073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69" name="Line"/>
            <p:cNvSpPr/>
            <p:nvPr/>
          </p:nvSpPr>
          <p:spPr>
            <a:xfrm flipH="1" flipV="1">
              <a:off x="6564822" y="2970750"/>
              <a:ext cx="45153" cy="256073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70" name="Line"/>
            <p:cNvSpPr/>
            <p:nvPr/>
          </p:nvSpPr>
          <p:spPr>
            <a:xfrm flipV="1">
              <a:off x="3632253" y="2299369"/>
              <a:ext cx="1" cy="340093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71" name="Line"/>
            <p:cNvSpPr/>
            <p:nvPr/>
          </p:nvSpPr>
          <p:spPr>
            <a:xfrm>
              <a:off x="3457916" y="2091501"/>
              <a:ext cx="147842" cy="147842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72" name="Line"/>
            <p:cNvSpPr/>
            <p:nvPr/>
          </p:nvSpPr>
          <p:spPr>
            <a:xfrm flipV="1">
              <a:off x="2851935" y="2469722"/>
              <a:ext cx="1" cy="340094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73" name="Line"/>
            <p:cNvSpPr/>
            <p:nvPr/>
          </p:nvSpPr>
          <p:spPr>
            <a:xfrm flipH="1" flipV="1">
              <a:off x="2882257" y="2487191"/>
              <a:ext cx="304038" cy="304038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74" name="Line"/>
            <p:cNvSpPr/>
            <p:nvPr/>
          </p:nvSpPr>
          <p:spPr>
            <a:xfrm flipV="1">
              <a:off x="2589772" y="2497457"/>
              <a:ext cx="238137" cy="238137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75" name="Line"/>
            <p:cNvSpPr/>
            <p:nvPr/>
          </p:nvSpPr>
          <p:spPr>
            <a:xfrm flipV="1">
              <a:off x="1897865" y="2487920"/>
              <a:ext cx="1" cy="340094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76" name="Line"/>
            <p:cNvSpPr/>
            <p:nvPr/>
          </p:nvSpPr>
          <p:spPr>
            <a:xfrm flipH="1">
              <a:off x="1931459" y="2286174"/>
              <a:ext cx="104540" cy="181068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27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OLSC Solve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OLSC Solver</a:t>
            </a:r>
          </a:p>
        </p:txBody>
      </p:sp>
      <p:sp>
        <p:nvSpPr>
          <p:cNvPr id="281" name="Approach: reduce OLSC to a set cover instance…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9225799" cy="9207500"/>
          </a:xfrm>
          <a:prstGeom prst="rect">
            <a:avLst/>
          </a:prstGeom>
        </p:spPr>
        <p:txBody>
          <a:bodyPr/>
          <a:lstStyle/>
          <a:p>
            <a:pPr marL="634999" indent="-634999">
              <a:spcBef>
                <a:spcPts val="5900"/>
              </a:spcBef>
            </a:pPr>
            <a:r>
              <a:t>Approach: reduce OLSC to a </a:t>
            </a:r>
            <a:r>
              <a:rPr>
                <a:latin typeface="Arial Black"/>
                <a:ea typeface="Arial Black"/>
                <a:cs typeface="Arial Black"/>
                <a:sym typeface="Arial Black"/>
              </a:rPr>
              <a:t>set cover</a:t>
            </a:r>
            <a:r>
              <a:t> instance</a:t>
            </a:r>
          </a:p>
          <a:p>
            <a:r>
              <a:t>Finds the best configuration of drones to cover targets </a:t>
            </a:r>
          </a:p>
          <a:p>
            <a:pPr lvl="1"/>
            <a:r>
              <a:t>Spatial Discretizer</a:t>
            </a:r>
          </a:p>
          <a:p>
            <a:pPr lvl="1"/>
            <a:r>
              <a:t>Angular Discretizer</a:t>
            </a:r>
          </a:p>
          <a:p>
            <a:pPr lvl="1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Configuration Selector</a:t>
            </a:r>
          </a:p>
        </p:txBody>
      </p:sp>
      <p:grpSp>
        <p:nvGrpSpPr>
          <p:cNvPr id="303" name="Group"/>
          <p:cNvGrpSpPr/>
          <p:nvPr/>
        </p:nvGrpSpPr>
        <p:grpSpPr>
          <a:xfrm>
            <a:off x="13337396" y="5372834"/>
            <a:ext cx="8104491" cy="4938832"/>
            <a:chOff x="0" y="0"/>
            <a:chExt cx="8104489" cy="4938831"/>
          </a:xfrm>
        </p:grpSpPr>
        <p:sp>
          <p:nvSpPr>
            <p:cNvPr id="282" name="Rectangle"/>
            <p:cNvSpPr/>
            <p:nvPr/>
          </p:nvSpPr>
          <p:spPr>
            <a:xfrm>
              <a:off x="0" y="0"/>
              <a:ext cx="8104490" cy="4938832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>
              <a:off x="4704492" y="1044697"/>
              <a:ext cx="1072271" cy="6484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 flipH="1">
              <a:off x="1911477" y="1154618"/>
              <a:ext cx="1177511" cy="4285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>
              <a:off x="1327198" y="2876697"/>
              <a:ext cx="626541" cy="10852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 flipH="1">
              <a:off x="5948376" y="3600913"/>
              <a:ext cx="1177511" cy="4285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87" name="Line"/>
            <p:cNvSpPr/>
            <p:nvPr/>
          </p:nvSpPr>
          <p:spPr>
            <a:xfrm flipH="1">
              <a:off x="3138496" y="3335245"/>
              <a:ext cx="805465" cy="9599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88" name="Line"/>
            <p:cNvSpPr/>
            <p:nvPr/>
          </p:nvSpPr>
          <p:spPr>
            <a:xfrm flipH="1" flipV="1">
              <a:off x="5131830" y="2385243"/>
              <a:ext cx="217596" cy="12340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2567407" y="1359724"/>
              <a:ext cx="128240" cy="35233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 flipV="1">
              <a:off x="1613238" y="3183040"/>
              <a:ext cx="324714" cy="1874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3247874" y="3559623"/>
              <a:ext cx="287227" cy="24101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 flipH="1">
              <a:off x="5242587" y="2975201"/>
              <a:ext cx="369251" cy="6511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6351499" y="3459402"/>
              <a:ext cx="128241" cy="35233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 flipV="1">
              <a:off x="5220641" y="1036167"/>
              <a:ext cx="198693" cy="3179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95" name="x"/>
            <p:cNvSpPr/>
            <p:nvPr/>
          </p:nvSpPr>
          <p:spPr>
            <a:xfrm>
              <a:off x="5688831" y="790228"/>
              <a:ext cx="130916" cy="130916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296" name="x"/>
            <p:cNvSpPr/>
            <p:nvPr/>
          </p:nvSpPr>
          <p:spPr>
            <a:xfrm>
              <a:off x="3537933" y="2422537"/>
              <a:ext cx="130916" cy="130916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297" name="x"/>
            <p:cNvSpPr/>
            <p:nvPr/>
          </p:nvSpPr>
          <p:spPr>
            <a:xfrm>
              <a:off x="6252928" y="2790151"/>
              <a:ext cx="130916" cy="130916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298" name="x"/>
            <p:cNvSpPr/>
            <p:nvPr/>
          </p:nvSpPr>
          <p:spPr>
            <a:xfrm>
              <a:off x="2755413" y="2652183"/>
              <a:ext cx="130916" cy="130916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299" name="Line"/>
            <p:cNvSpPr/>
            <p:nvPr/>
          </p:nvSpPr>
          <p:spPr>
            <a:xfrm flipV="1">
              <a:off x="6111765" y="2922073"/>
              <a:ext cx="157371" cy="15737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00" name="Line"/>
            <p:cNvSpPr/>
            <p:nvPr/>
          </p:nvSpPr>
          <p:spPr>
            <a:xfrm>
              <a:off x="3419591" y="2307341"/>
              <a:ext cx="147842" cy="147842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01" name="Line"/>
            <p:cNvSpPr/>
            <p:nvPr/>
          </p:nvSpPr>
          <p:spPr>
            <a:xfrm flipV="1">
              <a:off x="2813610" y="2685563"/>
              <a:ext cx="1" cy="340093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02" name="Line"/>
            <p:cNvSpPr/>
            <p:nvPr/>
          </p:nvSpPr>
          <p:spPr>
            <a:xfrm flipV="1">
              <a:off x="5581411" y="797166"/>
              <a:ext cx="198693" cy="317974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30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Outlin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307" name="A Realistic Target Model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6AAA9"/>
                </a:solidFill>
              </a:defRPr>
            </a:pPr>
            <a:r>
              <a:t>A Realistic Target Model</a:t>
            </a:r>
          </a:p>
          <a:p>
            <a:pPr>
              <a:defRPr>
                <a:solidFill>
                  <a:srgbClr val="A6AAA9"/>
                </a:solidFill>
              </a:defRPr>
            </a:pPr>
            <a:r>
              <a:rPr>
                <a:latin typeface="Papyrus"/>
                <a:ea typeface="Papyrus"/>
                <a:cs typeface="Papyrus"/>
                <a:sym typeface="Papyrus"/>
              </a:rPr>
              <a:t>Argus</a:t>
            </a:r>
            <a:r>
              <a:t> System Architecture</a:t>
            </a:r>
          </a:p>
          <a:p>
            <a:pPr>
              <a:lnSpc>
                <a:spcPct val="10000"/>
              </a:lnSpc>
            </a:pPr>
            <a:r>
              <a:t>New Algorithms for a New Model</a:t>
            </a:r>
          </a:p>
          <a:p>
            <a:pPr>
              <a:lnSpc>
                <a:spcPct val="10000"/>
              </a:lnSpc>
            </a:pPr>
            <a:endParaRPr/>
          </a:p>
          <a:p>
            <a:pPr>
              <a:defRPr>
                <a:solidFill>
                  <a:srgbClr val="A6AAA9"/>
                </a:solidFill>
              </a:defRPr>
            </a:pPr>
            <a:r>
              <a:t>Experimenting with </a:t>
            </a:r>
            <a:r>
              <a:rPr>
                <a:latin typeface="Papyrus"/>
                <a:ea typeface="Papyrus"/>
                <a:cs typeface="Papyrus"/>
                <a:sym typeface="Papyrus"/>
              </a:rPr>
              <a:t>Argus</a:t>
            </a:r>
          </a:p>
          <a:p>
            <a:pPr>
              <a:defRPr>
                <a:solidFill>
                  <a:srgbClr val="A6AAA9"/>
                </a:solidFill>
              </a:defRPr>
            </a:pPr>
            <a:r>
              <a:t>Conclusion</a:t>
            </a:r>
          </a:p>
        </p:txBody>
      </p:sp>
      <p:pic>
        <p:nvPicPr>
          <p:cNvPr id="308" name="pasted-image.tiff" descr="pasted-image.tiff"/>
          <p:cNvPicPr>
            <a:picLocks noChangeAspect="1"/>
          </p:cNvPicPr>
          <p:nvPr/>
        </p:nvPicPr>
        <p:blipFill>
          <a:blip r:embed="rId2">
            <a:alphaModFix amt="62343"/>
            <a:extLst/>
          </a:blip>
          <a:srcRect l="32013" t="10006" r="57795" b="56242"/>
          <a:stretch>
            <a:fillRect/>
          </a:stretch>
        </p:blipFill>
        <p:spPr>
          <a:xfrm>
            <a:off x="3097014" y="5626760"/>
            <a:ext cx="380903" cy="577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pasted-image.tiff" descr="pasted-image.tiff"/>
          <p:cNvPicPr>
            <a:picLocks noChangeAspect="1"/>
          </p:cNvPicPr>
          <p:nvPr/>
        </p:nvPicPr>
        <p:blipFill>
          <a:blip r:embed="rId2">
            <a:alphaModFix amt="54606"/>
            <a:extLst/>
          </a:blip>
          <a:srcRect l="32013" t="10006" r="57795" b="56242"/>
          <a:stretch>
            <a:fillRect/>
          </a:stretch>
        </p:blipFill>
        <p:spPr>
          <a:xfrm>
            <a:off x="8876551" y="9084451"/>
            <a:ext cx="380954" cy="577937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patial Discretize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Spatial Discretizer </a:t>
            </a:r>
          </a:p>
        </p:txBody>
      </p:sp>
      <p:sp>
        <p:nvSpPr>
          <p:cNvPr id="313" name="Converts the infinite search space into a few representatives…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481767" cy="9207500"/>
          </a:xfrm>
          <a:prstGeom prst="rect">
            <a:avLst/>
          </a:prstGeom>
        </p:spPr>
        <p:txBody>
          <a:bodyPr/>
          <a:lstStyle/>
          <a:p>
            <a:r>
              <a:t>Converts the infinite search space into a few representatives</a:t>
            </a:r>
          </a:p>
          <a:p>
            <a:r>
              <a:t>Selects representatives that can represent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any</a:t>
            </a:r>
            <a:r>
              <a:t> optimal configuration</a:t>
            </a:r>
          </a:p>
          <a:p>
            <a:r>
              <a:t>Comprehensive representation necessary for approximation algorithm</a:t>
            </a:r>
          </a:p>
        </p:txBody>
      </p:sp>
      <p:sp>
        <p:nvSpPr>
          <p:cNvPr id="31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"/>
          <p:cNvSpPr/>
          <p:nvPr/>
        </p:nvSpPr>
        <p:spPr>
          <a:xfrm>
            <a:off x="10035430" y="4524611"/>
            <a:ext cx="4287740" cy="5919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4" y="0"/>
                </a:moveTo>
                <a:lnTo>
                  <a:pt x="13314" y="593"/>
                </a:lnTo>
                <a:lnTo>
                  <a:pt x="16456" y="2317"/>
                </a:lnTo>
                <a:lnTo>
                  <a:pt x="19353" y="4787"/>
                </a:lnTo>
                <a:lnTo>
                  <a:pt x="20743" y="6748"/>
                </a:lnTo>
                <a:lnTo>
                  <a:pt x="21600" y="10433"/>
                </a:lnTo>
                <a:lnTo>
                  <a:pt x="20927" y="14252"/>
                </a:lnTo>
                <a:lnTo>
                  <a:pt x="19311" y="16564"/>
                </a:lnTo>
                <a:lnTo>
                  <a:pt x="16793" y="18898"/>
                </a:lnTo>
                <a:lnTo>
                  <a:pt x="14486" y="20477"/>
                </a:lnTo>
                <a:lnTo>
                  <a:pt x="10928" y="21600"/>
                </a:lnTo>
                <a:lnTo>
                  <a:pt x="6673" y="20211"/>
                </a:lnTo>
                <a:lnTo>
                  <a:pt x="4357" y="18527"/>
                </a:lnTo>
                <a:lnTo>
                  <a:pt x="2358" y="16441"/>
                </a:lnTo>
                <a:lnTo>
                  <a:pt x="1010" y="14066"/>
                </a:lnTo>
                <a:lnTo>
                  <a:pt x="0" y="11195"/>
                </a:lnTo>
                <a:lnTo>
                  <a:pt x="654" y="7933"/>
                </a:lnTo>
                <a:lnTo>
                  <a:pt x="2002" y="5181"/>
                </a:lnTo>
                <a:lnTo>
                  <a:pt x="4072" y="3184"/>
                </a:lnTo>
                <a:lnTo>
                  <a:pt x="6655" y="1353"/>
                </a:lnTo>
                <a:lnTo>
                  <a:pt x="9449" y="105"/>
                </a:lnTo>
                <a:lnTo>
                  <a:pt x="10824" y="0"/>
                </a:lnTo>
                <a:close/>
              </a:path>
            </a:pathLst>
          </a:custGeom>
          <a:solidFill>
            <a:schemeClr val="accent4">
              <a:hueOff val="384618"/>
              <a:satOff val="3869"/>
              <a:lumOff val="5802"/>
            </a:schemeClr>
          </a:solidFill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17" name="How to Cover a Single Target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Cover a Single Target?</a:t>
            </a:r>
          </a:p>
        </p:txBody>
      </p:sp>
      <p:sp>
        <p:nvSpPr>
          <p:cNvPr id="318" name="Line"/>
          <p:cNvSpPr/>
          <p:nvPr/>
        </p:nvSpPr>
        <p:spPr>
          <a:xfrm>
            <a:off x="11151344" y="7456442"/>
            <a:ext cx="2336363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19" name="Circle"/>
          <p:cNvSpPr/>
          <p:nvPr/>
        </p:nvSpPr>
        <p:spPr>
          <a:xfrm>
            <a:off x="7967532" y="4281442"/>
            <a:ext cx="6350001" cy="635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Circle"/>
          <p:cNvSpPr/>
          <p:nvPr/>
        </p:nvSpPr>
        <p:spPr>
          <a:xfrm>
            <a:off x="10066467" y="4281442"/>
            <a:ext cx="6350001" cy="635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1" name="Line"/>
          <p:cNvSpPr/>
          <p:nvPr/>
        </p:nvSpPr>
        <p:spPr>
          <a:xfrm>
            <a:off x="12333919" y="7042185"/>
            <a:ext cx="1" cy="40156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22" name="Line"/>
          <p:cNvSpPr/>
          <p:nvPr/>
        </p:nvSpPr>
        <p:spPr>
          <a:xfrm flipH="1" flipV="1">
            <a:off x="11142609" y="5085673"/>
            <a:ext cx="2327382" cy="2327382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23" name="Rmax"/>
          <p:cNvSpPr/>
          <p:nvPr/>
        </p:nvSpPr>
        <p:spPr>
          <a:xfrm>
            <a:off x="11964018" y="5531930"/>
            <a:ext cx="133752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-5999"/>
              <a:t>max</a:t>
            </a:r>
          </a:p>
        </p:txBody>
      </p:sp>
      <p:sp>
        <p:nvSpPr>
          <p:cNvPr id="324" name="Line"/>
          <p:cNvSpPr/>
          <p:nvPr/>
        </p:nvSpPr>
        <p:spPr>
          <a:xfrm flipV="1">
            <a:off x="11142609" y="5136473"/>
            <a:ext cx="2327382" cy="2327382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25" name="Target has to be within range of the camera"/>
          <p:cNvSpPr/>
          <p:nvPr/>
        </p:nvSpPr>
        <p:spPr>
          <a:xfrm>
            <a:off x="5595249" y="10564857"/>
            <a:ext cx="1319350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Target has to be within range of the camera</a:t>
            </a:r>
          </a:p>
        </p:txBody>
      </p:sp>
      <p:sp>
        <p:nvSpPr>
          <p:cNvPr id="3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arget Coverage Problem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Target Coverage Problem</a:t>
            </a:r>
          </a:p>
        </p:txBody>
      </p:sp>
      <p:sp>
        <p:nvSpPr>
          <p:cNvPr id="131" name="Given the location of a set of targets, find the best camera configuration to cover them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t>Given the location of a set of targets, find the best camera configuration to cover them</a:t>
            </a:r>
          </a:p>
          <a:p>
            <a:pPr marL="0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/>
            </a:r>
            <a:br/>
            <a:r>
              <a:t/>
            </a:r>
            <a:br/>
            <a:r>
              <a:t/>
            </a:r>
            <a:br/>
            <a:endParaRPr/>
          </a:p>
        </p:txBody>
      </p:sp>
      <p:sp>
        <p:nvSpPr>
          <p:cNvPr id="132" name="Circle"/>
          <p:cNvSpPr/>
          <p:nvPr/>
        </p:nvSpPr>
        <p:spPr>
          <a:xfrm>
            <a:off x="6641236" y="8838312"/>
            <a:ext cx="583886" cy="590059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Circle"/>
          <p:cNvSpPr/>
          <p:nvPr/>
        </p:nvSpPr>
        <p:spPr>
          <a:xfrm>
            <a:off x="8202836" y="6827452"/>
            <a:ext cx="583886" cy="590059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Circle"/>
          <p:cNvSpPr/>
          <p:nvPr/>
        </p:nvSpPr>
        <p:spPr>
          <a:xfrm>
            <a:off x="6641236" y="7258154"/>
            <a:ext cx="583886" cy="590059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Circle"/>
          <p:cNvSpPr/>
          <p:nvPr/>
        </p:nvSpPr>
        <p:spPr>
          <a:xfrm>
            <a:off x="4528227" y="8121754"/>
            <a:ext cx="583887" cy="590059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Circle"/>
          <p:cNvSpPr/>
          <p:nvPr/>
        </p:nvSpPr>
        <p:spPr>
          <a:xfrm>
            <a:off x="8909163" y="8121754"/>
            <a:ext cx="583886" cy="590059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Circle"/>
          <p:cNvSpPr/>
          <p:nvPr/>
        </p:nvSpPr>
        <p:spPr>
          <a:xfrm>
            <a:off x="8568344" y="9179130"/>
            <a:ext cx="583886" cy="590059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Triangle"/>
          <p:cNvSpPr/>
          <p:nvPr/>
        </p:nvSpPr>
        <p:spPr>
          <a:xfrm rot="5400000">
            <a:off x="17038062" y="4874915"/>
            <a:ext cx="2897118" cy="3966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63500">
            <a:solidFill>
              <a:srgbClr val="FFC26C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" name="Triangle"/>
          <p:cNvSpPr/>
          <p:nvPr/>
        </p:nvSpPr>
        <p:spPr>
          <a:xfrm rot="5400000">
            <a:off x="17038062" y="7923887"/>
            <a:ext cx="2897118" cy="3966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63500">
            <a:solidFill>
              <a:srgbClr val="FFC26C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Assumes known target information and camera parameters"/>
          <p:cNvSpPr/>
          <p:nvPr/>
        </p:nvSpPr>
        <p:spPr>
          <a:xfrm>
            <a:off x="1733609" y="11772617"/>
            <a:ext cx="1625102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4800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Assumes known target information and camera parameters</a:t>
            </a:r>
          </a:p>
        </p:txBody>
      </p:sp>
      <p:sp>
        <p:nvSpPr>
          <p:cNvPr id="141" name="Slide Number"/>
          <p:cNvSpPr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94720 0.129082" pathEditMode="relative">
                                      <p:cBhvr>
                                        <p:cTn id="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980000">
                                      <p:cBhvr>
                                        <p:cTn id="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536975 -0.113719" pathEditMode="relative">
                                      <p:cBhvr>
                                        <p:cTn id="1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920000">
                                      <p:cBhvr>
                                        <p:cTn id="1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2" animBg="1" advAuto="0"/>
      <p:bldP spid="139" grpId="4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How to Cover a Single Target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Cover a Single Target?</a:t>
            </a:r>
          </a:p>
        </p:txBody>
      </p:sp>
      <p:sp>
        <p:nvSpPr>
          <p:cNvPr id="329" name="Line"/>
          <p:cNvSpPr/>
          <p:nvPr/>
        </p:nvSpPr>
        <p:spPr>
          <a:xfrm>
            <a:off x="11151344" y="7356142"/>
            <a:ext cx="2336363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30" name="Line"/>
          <p:cNvSpPr/>
          <p:nvPr/>
        </p:nvSpPr>
        <p:spPr>
          <a:xfrm flipH="1" flipV="1">
            <a:off x="11142609" y="4985373"/>
            <a:ext cx="2327382" cy="2327382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31" name="Rmax"/>
          <p:cNvSpPr/>
          <p:nvPr/>
        </p:nvSpPr>
        <p:spPr>
          <a:xfrm>
            <a:off x="11964018" y="5431630"/>
            <a:ext cx="133752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-5999"/>
              <a:t>max</a:t>
            </a:r>
          </a:p>
        </p:txBody>
      </p:sp>
      <p:sp>
        <p:nvSpPr>
          <p:cNvPr id="340" name="Connection Line"/>
          <p:cNvSpPr/>
          <p:nvPr/>
        </p:nvSpPr>
        <p:spPr>
          <a:xfrm>
            <a:off x="10109200" y="4356919"/>
            <a:ext cx="2133601" cy="3012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03" y="10516"/>
                  <a:pt x="7603" y="3316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41" name="Connection Line"/>
          <p:cNvSpPr/>
          <p:nvPr/>
        </p:nvSpPr>
        <p:spPr>
          <a:xfrm>
            <a:off x="12242800" y="4356919"/>
            <a:ext cx="2108201" cy="2999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301" y="10519"/>
                  <a:pt x="14101" y="3319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34" name="Line"/>
          <p:cNvSpPr/>
          <p:nvPr/>
        </p:nvSpPr>
        <p:spPr>
          <a:xfrm flipV="1">
            <a:off x="11142609" y="5036173"/>
            <a:ext cx="2327382" cy="2327382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35" name="Target has to be facing the camera"/>
          <p:cNvSpPr/>
          <p:nvPr/>
        </p:nvSpPr>
        <p:spPr>
          <a:xfrm>
            <a:off x="6917959" y="10488725"/>
            <a:ext cx="105480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Target has to be facing the camera</a:t>
            </a:r>
          </a:p>
        </p:txBody>
      </p:sp>
      <p:sp>
        <p:nvSpPr>
          <p:cNvPr id="33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37" name="Line"/>
          <p:cNvSpPr/>
          <p:nvPr/>
        </p:nvSpPr>
        <p:spPr>
          <a:xfrm>
            <a:off x="12333919" y="6991384"/>
            <a:ext cx="1" cy="40156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38" name="Line"/>
          <p:cNvSpPr/>
          <p:nvPr/>
        </p:nvSpPr>
        <p:spPr>
          <a:xfrm flipH="1">
            <a:off x="10109303" y="7356142"/>
            <a:ext cx="104707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39" name="Line"/>
          <p:cNvSpPr/>
          <p:nvPr/>
        </p:nvSpPr>
        <p:spPr>
          <a:xfrm flipH="1">
            <a:off x="13298676" y="7356142"/>
            <a:ext cx="104707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How to Cover a Single Target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Cover a Single Target?</a:t>
            </a:r>
          </a:p>
        </p:txBody>
      </p:sp>
      <p:sp>
        <p:nvSpPr>
          <p:cNvPr id="344" name="Line"/>
          <p:cNvSpPr/>
          <p:nvPr/>
        </p:nvSpPr>
        <p:spPr>
          <a:xfrm>
            <a:off x="11151344" y="7356142"/>
            <a:ext cx="2336363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45" name="Line"/>
          <p:cNvSpPr/>
          <p:nvPr/>
        </p:nvSpPr>
        <p:spPr>
          <a:xfrm flipH="1" flipV="1">
            <a:off x="12347879" y="6581128"/>
            <a:ext cx="1122112" cy="731627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57" name="Connection Line"/>
          <p:cNvSpPr/>
          <p:nvPr/>
        </p:nvSpPr>
        <p:spPr>
          <a:xfrm>
            <a:off x="10109200" y="4356918"/>
            <a:ext cx="2133601" cy="3012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03" y="10516"/>
                  <a:pt x="7603" y="3316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58" name="Connection Line"/>
          <p:cNvSpPr/>
          <p:nvPr/>
        </p:nvSpPr>
        <p:spPr>
          <a:xfrm>
            <a:off x="12242800" y="4356918"/>
            <a:ext cx="2108201" cy="2999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301" y="10519"/>
                  <a:pt x="14101" y="3319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48" name="Line"/>
          <p:cNvSpPr/>
          <p:nvPr/>
        </p:nvSpPr>
        <p:spPr>
          <a:xfrm flipV="1">
            <a:off x="11170229" y="6581128"/>
            <a:ext cx="1194661" cy="731627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59" name="Connection Line"/>
          <p:cNvSpPr/>
          <p:nvPr/>
        </p:nvSpPr>
        <p:spPr>
          <a:xfrm>
            <a:off x="12051540" y="6751227"/>
            <a:ext cx="590352" cy="188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0"/>
                </a:moveTo>
                <a:cubicBezTo>
                  <a:pt x="6881" y="21473"/>
                  <a:pt x="14081" y="21600"/>
                  <a:pt x="21600" y="382"/>
                </a:cubicBezTo>
              </a:path>
            </a:pathLst>
          </a:custGeom>
          <a:ln w="12700">
            <a:solidFill>
              <a:srgbClr val="000000"/>
            </a:solidFill>
            <a:prstDash val="sysDot"/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350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57720" y="6564738"/>
            <a:ext cx="203201" cy="347473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Connection Line"/>
          <p:cNvSpPr/>
          <p:nvPr/>
        </p:nvSpPr>
        <p:spPr>
          <a:xfrm>
            <a:off x="11088544" y="6567691"/>
            <a:ext cx="2465508" cy="796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063"/>
                </a:moveTo>
                <a:cubicBezTo>
                  <a:pt x="7508" y="-5400"/>
                  <a:pt x="14708" y="-5354"/>
                  <a:pt x="21600" y="162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52" name="Target has to be fully contained the cameras view"/>
          <p:cNvSpPr/>
          <p:nvPr/>
        </p:nvSpPr>
        <p:spPr>
          <a:xfrm>
            <a:off x="4659492" y="10488725"/>
            <a:ext cx="150650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Target has to be fully contained the cameras view</a:t>
            </a:r>
          </a:p>
        </p:txBody>
      </p:sp>
      <p:sp>
        <p:nvSpPr>
          <p:cNvPr id="35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54" name="Line"/>
          <p:cNvSpPr/>
          <p:nvPr/>
        </p:nvSpPr>
        <p:spPr>
          <a:xfrm>
            <a:off x="12333919" y="6991384"/>
            <a:ext cx="1" cy="40156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55" name="Line"/>
          <p:cNvSpPr/>
          <p:nvPr/>
        </p:nvSpPr>
        <p:spPr>
          <a:xfrm flipH="1">
            <a:off x="10109303" y="7356142"/>
            <a:ext cx="104707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56" name="Line"/>
          <p:cNvSpPr/>
          <p:nvPr/>
        </p:nvSpPr>
        <p:spPr>
          <a:xfrm flipH="1">
            <a:off x="13298676" y="7356142"/>
            <a:ext cx="104707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How to Cover a Single Target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Cover a Single Target?</a:t>
            </a:r>
          </a:p>
        </p:txBody>
      </p:sp>
      <p:sp>
        <p:nvSpPr>
          <p:cNvPr id="363" name="Line"/>
          <p:cNvSpPr/>
          <p:nvPr/>
        </p:nvSpPr>
        <p:spPr>
          <a:xfrm>
            <a:off x="11151344" y="7335697"/>
            <a:ext cx="2336363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75" name="Connection Line"/>
          <p:cNvSpPr/>
          <p:nvPr/>
        </p:nvSpPr>
        <p:spPr>
          <a:xfrm>
            <a:off x="12242799" y="4336474"/>
            <a:ext cx="2032001" cy="2186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789" y="8295"/>
                  <a:pt x="13589" y="1095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65" name="Line"/>
          <p:cNvSpPr/>
          <p:nvPr/>
        </p:nvSpPr>
        <p:spPr>
          <a:xfrm flipV="1">
            <a:off x="7897518" y="15399006"/>
            <a:ext cx="1194661" cy="731627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76" name="Connection Line"/>
          <p:cNvSpPr/>
          <p:nvPr/>
        </p:nvSpPr>
        <p:spPr>
          <a:xfrm>
            <a:off x="13663210" y="7128138"/>
            <a:ext cx="121109" cy="312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5" h="21600" extrusionOk="0">
                <a:moveTo>
                  <a:pt x="0" y="21600"/>
                </a:moveTo>
                <a:cubicBezTo>
                  <a:pt x="21237" y="16786"/>
                  <a:pt x="21600" y="9586"/>
                  <a:pt x="1089" y="0"/>
                </a:cubicBezTo>
              </a:path>
            </a:pathLst>
          </a:custGeom>
          <a:ln w="12700">
            <a:solidFill>
              <a:srgbClr val="000000"/>
            </a:solidFill>
            <a:prstDash val="sysDot"/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77" name="Connection Line"/>
          <p:cNvSpPr/>
          <p:nvPr/>
        </p:nvSpPr>
        <p:spPr>
          <a:xfrm>
            <a:off x="11075597" y="6539840"/>
            <a:ext cx="2465508" cy="796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063"/>
                </a:moveTo>
                <a:cubicBezTo>
                  <a:pt x="7508" y="-5400"/>
                  <a:pt x="14708" y="-5354"/>
                  <a:pt x="21600" y="162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68" name="Line"/>
          <p:cNvSpPr/>
          <p:nvPr/>
        </p:nvSpPr>
        <p:spPr>
          <a:xfrm flipV="1">
            <a:off x="13461474" y="6518930"/>
            <a:ext cx="807773" cy="80777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78" name="Connection Line"/>
          <p:cNvSpPr/>
          <p:nvPr/>
        </p:nvSpPr>
        <p:spPr>
          <a:xfrm>
            <a:off x="10286999" y="4336474"/>
            <a:ext cx="2032001" cy="2186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11" y="8295"/>
                  <a:pt x="8011" y="1095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70" name="Line"/>
          <p:cNvSpPr/>
          <p:nvPr/>
        </p:nvSpPr>
        <p:spPr>
          <a:xfrm flipH="1" flipV="1">
            <a:off x="10295454" y="6515211"/>
            <a:ext cx="824735" cy="82473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371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49449" y="6987286"/>
            <a:ext cx="254001" cy="423673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Camera should be facing the target within a certain viewing  angle for quality of view"/>
          <p:cNvSpPr/>
          <p:nvPr/>
        </p:nvSpPr>
        <p:spPr>
          <a:xfrm>
            <a:off x="3084239" y="7766578"/>
            <a:ext cx="18215522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Camera should be facing the target within a certain viewing </a:t>
            </a:r>
            <a:br/>
            <a:r>
              <a:t>angle for quality of view</a:t>
            </a:r>
          </a:p>
        </p:txBody>
      </p:sp>
      <p:sp>
        <p:nvSpPr>
          <p:cNvPr id="37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74" name="Line"/>
          <p:cNvSpPr/>
          <p:nvPr/>
        </p:nvSpPr>
        <p:spPr>
          <a:xfrm>
            <a:off x="12333919" y="6991384"/>
            <a:ext cx="1" cy="40156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How to Cover a Single Target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Cover a Single Target?</a:t>
            </a:r>
          </a:p>
        </p:txBody>
      </p:sp>
      <p:sp>
        <p:nvSpPr>
          <p:cNvPr id="381" name="Line"/>
          <p:cNvSpPr/>
          <p:nvPr/>
        </p:nvSpPr>
        <p:spPr>
          <a:xfrm>
            <a:off x="11151344" y="7408591"/>
            <a:ext cx="2336363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91" name="Connection Line"/>
          <p:cNvSpPr/>
          <p:nvPr/>
        </p:nvSpPr>
        <p:spPr>
          <a:xfrm>
            <a:off x="12242799" y="4409368"/>
            <a:ext cx="2005229" cy="2242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998" y="8557"/>
                  <a:pt x="13798" y="1357"/>
                  <a:pt x="0" y="0"/>
                </a:cubicBezTo>
              </a:path>
            </a:pathLst>
          </a:custGeom>
          <a:ln w="165100">
            <a:solidFill>
              <a:srgbClr val="A02101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83" name="Line"/>
          <p:cNvSpPr/>
          <p:nvPr/>
        </p:nvSpPr>
        <p:spPr>
          <a:xfrm flipV="1">
            <a:off x="7897518" y="15399006"/>
            <a:ext cx="1194661" cy="731627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92" name="Connection Line"/>
          <p:cNvSpPr/>
          <p:nvPr/>
        </p:nvSpPr>
        <p:spPr>
          <a:xfrm>
            <a:off x="11041565" y="6637104"/>
            <a:ext cx="2498432" cy="803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6201"/>
                </a:moveTo>
                <a:cubicBezTo>
                  <a:pt x="7411" y="-5268"/>
                  <a:pt x="14611" y="-5399"/>
                  <a:pt x="21600" y="15809"/>
                </a:cubicBezTo>
              </a:path>
            </a:pathLst>
          </a:custGeom>
          <a:ln w="165100">
            <a:solidFill>
              <a:srgbClr val="A02101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85" name="Line"/>
          <p:cNvSpPr/>
          <p:nvPr/>
        </p:nvSpPr>
        <p:spPr>
          <a:xfrm flipV="1">
            <a:off x="13461474" y="6589013"/>
            <a:ext cx="810585" cy="810585"/>
          </a:xfrm>
          <a:prstGeom prst="line">
            <a:avLst/>
          </a:prstGeom>
          <a:ln w="165100">
            <a:solidFill>
              <a:srgbClr val="A0210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93" name="Connection Line"/>
          <p:cNvSpPr/>
          <p:nvPr/>
        </p:nvSpPr>
        <p:spPr>
          <a:xfrm>
            <a:off x="10301998" y="4409368"/>
            <a:ext cx="2017002" cy="222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80" y="8484"/>
                  <a:pt x="7880" y="1284"/>
                  <a:pt x="21600" y="0"/>
                </a:cubicBezTo>
              </a:path>
            </a:pathLst>
          </a:custGeom>
          <a:ln w="165100">
            <a:solidFill>
              <a:srgbClr val="A02101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87" name="Line"/>
          <p:cNvSpPr/>
          <p:nvPr/>
        </p:nvSpPr>
        <p:spPr>
          <a:xfrm flipH="1" flipV="1">
            <a:off x="10283119" y="6575770"/>
            <a:ext cx="837070" cy="837070"/>
          </a:xfrm>
          <a:prstGeom prst="line">
            <a:avLst/>
          </a:prstGeom>
          <a:ln w="165100">
            <a:solidFill>
              <a:srgbClr val="A0210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88" name="We call this shape the Basic Camera Placement Field (BCPF)"/>
          <p:cNvSpPr/>
          <p:nvPr/>
        </p:nvSpPr>
        <p:spPr>
          <a:xfrm>
            <a:off x="2965332" y="8372872"/>
            <a:ext cx="184533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We call this shape the </a:t>
            </a:r>
            <a:r>
              <a:rPr>
                <a:solidFill>
                  <a:srgbClr val="A02102"/>
                </a:solidFill>
              </a:rPr>
              <a:t>B</a:t>
            </a:r>
            <a:r>
              <a:t>asic </a:t>
            </a:r>
            <a:r>
              <a:rPr>
                <a:solidFill>
                  <a:srgbClr val="A02102"/>
                </a:solidFill>
              </a:rPr>
              <a:t>C</a:t>
            </a:r>
            <a:r>
              <a:t>amera </a:t>
            </a:r>
            <a:r>
              <a:rPr>
                <a:solidFill>
                  <a:srgbClr val="A02102"/>
                </a:solidFill>
              </a:rPr>
              <a:t>P</a:t>
            </a:r>
            <a:r>
              <a:t>lacement </a:t>
            </a:r>
            <a:r>
              <a:rPr>
                <a:solidFill>
                  <a:srgbClr val="A02102"/>
                </a:solidFill>
              </a:rPr>
              <a:t>F</a:t>
            </a:r>
            <a:r>
              <a:t>ield (</a:t>
            </a:r>
            <a:r>
              <a:rPr>
                <a:solidFill>
                  <a:srgbClr val="A02102"/>
                </a:solidFill>
              </a:rPr>
              <a:t>BCPF</a:t>
            </a:r>
            <a:r>
              <a:t>)</a:t>
            </a:r>
          </a:p>
        </p:txBody>
      </p:sp>
      <p:sp>
        <p:nvSpPr>
          <p:cNvPr id="38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90" name="Line"/>
          <p:cNvSpPr/>
          <p:nvPr/>
        </p:nvSpPr>
        <p:spPr>
          <a:xfrm>
            <a:off x="12333919" y="6991384"/>
            <a:ext cx="1" cy="40156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How to Cover a Single Target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Cover a Single Target?</a:t>
            </a:r>
          </a:p>
        </p:txBody>
      </p:sp>
      <p:pic>
        <p:nvPicPr>
          <p:cNvPr id="396" name="occlusion3.pdf" descr="occlusion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06924" y="3403704"/>
            <a:ext cx="6147899" cy="5533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occlusion4.pdf" descr="occlusion4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9177" y="3850798"/>
            <a:ext cx="6147899" cy="4918319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Exclude occlusion areas from BCPF"/>
          <p:cNvSpPr/>
          <p:nvPr/>
        </p:nvSpPr>
        <p:spPr>
          <a:xfrm>
            <a:off x="6682779" y="9381415"/>
            <a:ext cx="1101844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Exclude occlusion areas from BCPF</a:t>
            </a:r>
          </a:p>
        </p:txBody>
      </p:sp>
      <p:sp>
        <p:nvSpPr>
          <p:cNvPr id="399" name="Excluding more areas based on any arbitrary constraints  does not affect the rest of our approach"/>
          <p:cNvSpPr/>
          <p:nvPr/>
        </p:nvSpPr>
        <p:spPr>
          <a:xfrm>
            <a:off x="768738" y="11762859"/>
            <a:ext cx="22846523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Excluding more areas based on any arbitrary constraints </a:t>
            </a:r>
            <a:br/>
            <a:r>
              <a:t>does not affect the rest of our approach</a:t>
            </a:r>
          </a:p>
        </p:txBody>
      </p:sp>
      <p:sp>
        <p:nvSpPr>
          <p:cNvPr id="4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How to Cover a Pair of Target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Cover a Pair of Target?</a:t>
            </a:r>
          </a:p>
        </p:txBody>
      </p:sp>
      <p:pic>
        <p:nvPicPr>
          <p:cNvPr id="403" name="aov_constraint.pdf" descr="aov_constrain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66108" y="3035899"/>
            <a:ext cx="5820644" cy="6856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aov_construction.pdf" descr="aov_construction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84127" y="3544685"/>
            <a:ext cx="6593457" cy="6347433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Two targets have to be within the angle of view (AOV) of the camera"/>
          <p:cNvSpPr/>
          <p:nvPr/>
        </p:nvSpPr>
        <p:spPr>
          <a:xfrm>
            <a:off x="1926015" y="10536633"/>
            <a:ext cx="2053197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Two targets have to be within the angle of view (AOV) of the camera</a:t>
            </a:r>
          </a:p>
        </p:txBody>
      </p:sp>
      <p:sp>
        <p:nvSpPr>
          <p:cNvPr id="406" name="AOV circles"/>
          <p:cNvSpPr/>
          <p:nvPr/>
        </p:nvSpPr>
        <p:spPr>
          <a:xfrm>
            <a:off x="2948700" y="3357054"/>
            <a:ext cx="34550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AOV circles</a:t>
            </a:r>
          </a:p>
        </p:txBody>
      </p:sp>
      <p:sp>
        <p:nvSpPr>
          <p:cNvPr id="40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patial Discretize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Spatial Discretizer</a:t>
            </a:r>
          </a:p>
        </p:txBody>
      </p:sp>
      <p:sp>
        <p:nvSpPr>
          <p:cNvPr id="410" name="Representatives generated by intersecting CPFs and AOV circle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Representatives generated by intersecting CPFs and AOV circles</a:t>
            </a:r>
          </a:p>
          <a:p>
            <a:r>
              <a:t>Constraints enforced in pairwise fashion for N targets</a:t>
            </a:r>
          </a:p>
          <a:p>
            <a:r>
              <a:t>Comprehensive representation is possible but requires O(N</a:t>
            </a:r>
            <a:r>
              <a:rPr baseline="31999"/>
              <a:t>4</a:t>
            </a:r>
            <a:r>
              <a:t>)</a:t>
            </a:r>
          </a:p>
          <a:p>
            <a:pPr lvl="1"/>
            <a:r>
              <a:t>Comprehensive representation allows for O(log N) approximation</a:t>
            </a:r>
          </a:p>
          <a:p>
            <a:r>
              <a:t>Heuristic: sample the BCPF at a small fixed angle</a:t>
            </a:r>
          </a:p>
          <a:p>
            <a:pPr lvl="1"/>
            <a:r>
              <a:t>Works surprisingly well and is only O(N)</a:t>
            </a:r>
          </a:p>
        </p:txBody>
      </p:sp>
      <p:sp>
        <p:nvSpPr>
          <p:cNvPr id="41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Angular Discretize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Angular Discretizer</a:t>
            </a:r>
          </a:p>
        </p:txBody>
      </p:sp>
      <p:sp>
        <p:nvSpPr>
          <p:cNvPr id="414" name="Selects viewing directions for each representative"/>
          <p:cNvSpPr>
            <a:spLocks noGrp="1"/>
          </p:cNvSpPr>
          <p:nvPr>
            <p:ph type="body" idx="1"/>
          </p:nvPr>
        </p:nvSpPr>
        <p:spPr>
          <a:xfrm>
            <a:off x="1065142" y="3244850"/>
            <a:ext cx="21005801" cy="9207500"/>
          </a:xfrm>
          <a:prstGeom prst="rect">
            <a:avLst/>
          </a:prstGeom>
        </p:spPr>
        <p:txBody>
          <a:bodyPr anchor="t"/>
          <a:lstStyle/>
          <a:p>
            <a:r>
              <a:t>Selects viewing directions for each representative</a:t>
            </a:r>
          </a:p>
        </p:txBody>
      </p:sp>
      <p:sp>
        <p:nvSpPr>
          <p:cNvPr id="415" name="Triangle"/>
          <p:cNvSpPr/>
          <p:nvPr/>
        </p:nvSpPr>
        <p:spPr>
          <a:xfrm rot="6000000">
            <a:off x="11213953" y="3570409"/>
            <a:ext cx="4570117" cy="7311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63500">
            <a:solidFill>
              <a:srgbClr val="FFC26C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18" name="Group"/>
          <p:cNvGrpSpPr/>
          <p:nvPr/>
        </p:nvGrpSpPr>
        <p:grpSpPr>
          <a:xfrm rot="2580000">
            <a:off x="11883972" y="5439511"/>
            <a:ext cx="616056" cy="1766741"/>
            <a:chOff x="0" y="0"/>
            <a:chExt cx="616054" cy="1766740"/>
          </a:xfrm>
        </p:grpSpPr>
        <p:sp>
          <p:nvSpPr>
            <p:cNvPr id="416" name="Line"/>
            <p:cNvSpPr/>
            <p:nvPr/>
          </p:nvSpPr>
          <p:spPr>
            <a:xfrm flipH="1">
              <a:off x="-1" y="0"/>
              <a:ext cx="616056" cy="176674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17" name="Line"/>
            <p:cNvSpPr/>
            <p:nvPr/>
          </p:nvSpPr>
          <p:spPr>
            <a:xfrm>
              <a:off x="294804" y="933623"/>
              <a:ext cx="282150" cy="1026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421" name="Group"/>
          <p:cNvGrpSpPr/>
          <p:nvPr/>
        </p:nvGrpSpPr>
        <p:grpSpPr>
          <a:xfrm rot="1920000">
            <a:off x="10435830" y="6913489"/>
            <a:ext cx="313133" cy="1870222"/>
            <a:chOff x="0" y="0"/>
            <a:chExt cx="313132" cy="1870220"/>
          </a:xfrm>
        </p:grpSpPr>
        <p:sp>
          <p:nvSpPr>
            <p:cNvPr id="419" name="Line"/>
            <p:cNvSpPr/>
            <p:nvPr/>
          </p:nvSpPr>
          <p:spPr>
            <a:xfrm flipH="1">
              <a:off x="-1" y="0"/>
              <a:ext cx="56300" cy="18702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20" name="Line"/>
            <p:cNvSpPr/>
            <p:nvPr/>
          </p:nvSpPr>
          <p:spPr>
            <a:xfrm>
              <a:off x="13057" y="929870"/>
              <a:ext cx="300076" cy="104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424" name="Group"/>
          <p:cNvGrpSpPr/>
          <p:nvPr/>
        </p:nvGrpSpPr>
        <p:grpSpPr>
          <a:xfrm rot="20340000">
            <a:off x="10271461" y="8929608"/>
            <a:ext cx="1028174" cy="1563253"/>
            <a:chOff x="0" y="0"/>
            <a:chExt cx="1028173" cy="1563251"/>
          </a:xfrm>
        </p:grpSpPr>
        <p:sp>
          <p:nvSpPr>
            <p:cNvPr id="422" name="Line"/>
            <p:cNvSpPr/>
            <p:nvPr/>
          </p:nvSpPr>
          <p:spPr>
            <a:xfrm>
              <a:off x="0" y="0"/>
              <a:ext cx="1028174" cy="15632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23" name="Line"/>
            <p:cNvSpPr/>
            <p:nvPr/>
          </p:nvSpPr>
          <p:spPr>
            <a:xfrm flipV="1">
              <a:off x="535079" y="699859"/>
              <a:ext cx="251818" cy="1635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425" name="Chosen angle can be adjusted to put targets at the center of  the field of view or other objectives"/>
          <p:cNvSpPr/>
          <p:nvPr/>
        </p:nvSpPr>
        <p:spPr>
          <a:xfrm>
            <a:off x="1196008" y="11707836"/>
            <a:ext cx="21361459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5200"/>
            </a:pPr>
            <a:r>
              <a:t>Chosen angle can be adjusted to put targets at the center of </a:t>
            </a:r>
            <a:br/>
            <a:r>
              <a:t>the field of view or other objectives</a:t>
            </a:r>
          </a:p>
        </p:txBody>
      </p:sp>
      <p:pic>
        <p:nvPicPr>
          <p:cNvPr id="42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4483" t="36318" r="69853" b="38530"/>
          <a:stretch>
            <a:fillRect/>
          </a:stretch>
        </p:blipFill>
        <p:spPr>
          <a:xfrm>
            <a:off x="17111617" y="7072203"/>
            <a:ext cx="1102780" cy="108080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140000">
                                      <p:cBhvr>
                                        <p:cTn id="6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868 0.083624" pathEditMode="relative">
                                      <p:cBhvr>
                                        <p:cTn id="9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20000">
                                      <p:cBhvr>
                                        <p:cTn id="13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8 0.083624 L 0.010681 0.164215" pathEditMode="relative">
                                      <p:cBhvr>
                                        <p:cTn id="16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1" animBg="1" advAuto="0"/>
      <p:bldP spid="415" grpId="3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onfiguration Selecto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Configuration Selector</a:t>
            </a:r>
          </a:p>
        </p:txBody>
      </p:sp>
      <p:sp>
        <p:nvSpPr>
          <p:cNvPr id="430" name="Discretizers produce candidate camera configurations each covering a subset of target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Discretizers produce candidate camera configurations each covering a subset of targets</a:t>
            </a:r>
          </a:p>
          <a:p>
            <a:pPr lvl="1"/>
            <a:r>
              <a:t>Camera configurations                                             Sets</a:t>
            </a:r>
          </a:p>
          <a:p>
            <a:pPr lvl="1"/>
            <a:r>
              <a:t>Targets                                                                     </a:t>
            </a:r>
          </a:p>
          <a:p>
            <a:pPr lvl="1"/>
            <a:r>
              <a:t>Minimize number of cameras to </a:t>
            </a:r>
            <a:br/>
            <a:r>
              <a:t>cover all targets         </a:t>
            </a:r>
          </a:p>
          <a:p>
            <a:r>
              <a:t>Greedy algorithm provides O(log N) approximation for OLSC</a:t>
            </a:r>
          </a:p>
        </p:txBody>
      </p:sp>
      <p:sp>
        <p:nvSpPr>
          <p:cNvPr id="4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432" name="Arrow"/>
          <p:cNvSpPr/>
          <p:nvPr/>
        </p:nvSpPr>
        <p:spPr>
          <a:xfrm>
            <a:off x="13647578" y="7445802"/>
            <a:ext cx="2549497" cy="818296"/>
          </a:xfrm>
          <a:prstGeom prst="rightArrow">
            <a:avLst>
              <a:gd name="adj1" fmla="val 43729"/>
              <a:gd name="adj2" fmla="val 92914"/>
            </a:avLst>
          </a:prstGeom>
          <a:ln w="1143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33" name="Arrow"/>
          <p:cNvSpPr/>
          <p:nvPr/>
        </p:nvSpPr>
        <p:spPr>
          <a:xfrm>
            <a:off x="13646961" y="9392870"/>
            <a:ext cx="2550731" cy="818295"/>
          </a:xfrm>
          <a:prstGeom prst="rightArrow">
            <a:avLst>
              <a:gd name="adj1" fmla="val 43729"/>
              <a:gd name="adj2" fmla="val 92914"/>
            </a:avLst>
          </a:prstGeom>
          <a:ln w="1143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34" name="Set Cover"/>
          <p:cNvSpPr/>
          <p:nvPr/>
        </p:nvSpPr>
        <p:spPr>
          <a:xfrm>
            <a:off x="17782861" y="9297216"/>
            <a:ext cx="382515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spcBef>
                <a:spcPts val="5900"/>
              </a:spcBef>
              <a:defRPr sz="5200"/>
            </a:pPr>
            <a:r>
              <a:rPr>
                <a:latin typeface="Arial Black"/>
                <a:ea typeface="Arial Black"/>
                <a:cs typeface="Arial Black"/>
                <a:sym typeface="Arial Black"/>
              </a:rPr>
              <a:t>Set Cover</a:t>
            </a:r>
          </a:p>
        </p:txBody>
      </p:sp>
      <p:sp>
        <p:nvSpPr>
          <p:cNvPr id="435" name="Arrow"/>
          <p:cNvSpPr/>
          <p:nvPr/>
        </p:nvSpPr>
        <p:spPr>
          <a:xfrm>
            <a:off x="13647578" y="6106001"/>
            <a:ext cx="2549497" cy="818295"/>
          </a:xfrm>
          <a:prstGeom prst="rightArrow">
            <a:avLst>
              <a:gd name="adj1" fmla="val 43729"/>
              <a:gd name="adj2" fmla="val 92914"/>
            </a:avLst>
          </a:prstGeom>
          <a:ln w="1143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36" name="Elements"/>
          <p:cNvSpPr/>
          <p:nvPr/>
        </p:nvSpPr>
        <p:spPr>
          <a:xfrm>
            <a:off x="17711267" y="7397750"/>
            <a:ext cx="3058466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spcBef>
                <a:spcPts val="5900"/>
              </a:spcBef>
              <a:defRPr sz="5200"/>
            </a:pPr>
            <a:r>
              <a:t>Elements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Outlin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439" name="A Realistic Target Model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6AAA9"/>
                </a:solidFill>
              </a:defRPr>
            </a:pPr>
            <a:r>
              <a:t>A Realistic Target Model</a:t>
            </a:r>
          </a:p>
          <a:p>
            <a:pPr>
              <a:defRPr>
                <a:solidFill>
                  <a:srgbClr val="A6AAA9"/>
                </a:solidFill>
              </a:defRPr>
            </a:pPr>
            <a:r>
              <a:rPr>
                <a:latin typeface="Papyrus"/>
                <a:ea typeface="Papyrus"/>
                <a:cs typeface="Papyrus"/>
                <a:sym typeface="Papyrus"/>
              </a:rPr>
              <a:t>Argus</a:t>
            </a:r>
            <a:r>
              <a:t> System Architecture</a:t>
            </a:r>
          </a:p>
          <a:p>
            <a:pPr>
              <a:defRPr>
                <a:solidFill>
                  <a:srgbClr val="A6AAA9"/>
                </a:solidFill>
              </a:defRPr>
            </a:pPr>
            <a:r>
              <a:t>New Algorithms for a New Model</a:t>
            </a:r>
          </a:p>
          <a:p>
            <a:r>
              <a:t>Experimenting with </a:t>
            </a:r>
            <a:r>
              <a:rPr>
                <a:latin typeface="Papyrus"/>
                <a:ea typeface="Papyrus"/>
                <a:cs typeface="Papyrus"/>
                <a:sym typeface="Papyrus"/>
              </a:rPr>
              <a:t>Argus</a:t>
            </a:r>
          </a:p>
          <a:p>
            <a:pPr>
              <a:defRPr>
                <a:solidFill>
                  <a:srgbClr val="A6AAA9"/>
                </a:solidFill>
              </a:defRPr>
            </a:pPr>
            <a:r>
              <a:t>Conclusion</a:t>
            </a:r>
          </a:p>
        </p:txBody>
      </p:sp>
      <p:pic>
        <p:nvPicPr>
          <p:cNvPr id="440" name="pasted-image.tiff" descr="pasted-image.tiff"/>
          <p:cNvPicPr>
            <a:picLocks noChangeAspect="1"/>
          </p:cNvPicPr>
          <p:nvPr/>
        </p:nvPicPr>
        <p:blipFill>
          <a:blip r:embed="rId2">
            <a:alphaModFix amt="67801"/>
            <a:extLst/>
          </a:blip>
          <a:srcRect l="32013" t="10006" r="57795" b="56242"/>
          <a:stretch>
            <a:fillRect/>
          </a:stretch>
        </p:blipFill>
        <p:spPr>
          <a:xfrm>
            <a:off x="3101562" y="5804849"/>
            <a:ext cx="303647" cy="460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32013" t="10006" r="57795" b="56242"/>
          <a:stretch>
            <a:fillRect/>
          </a:stretch>
        </p:blipFill>
        <p:spPr>
          <a:xfrm>
            <a:off x="8895003" y="9117517"/>
            <a:ext cx="303647" cy="460656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ources of Target Inform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Sources of Target Information</a:t>
            </a:r>
          </a:p>
        </p:txBody>
      </p:sp>
      <p:sp>
        <p:nvSpPr>
          <p:cNvPr id="144" name="Applications: surveillance, cinematography, and infrastructure inspection…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2186938" cy="9207500"/>
          </a:xfrm>
          <a:prstGeom prst="rect">
            <a:avLst/>
          </a:prstGeom>
        </p:spPr>
        <p:txBody>
          <a:bodyPr anchor="t"/>
          <a:lstStyle/>
          <a:p>
            <a:pPr marL="0" lvl="1" indent="228600">
              <a:buSzTx/>
              <a:buNone/>
            </a:pPr>
            <a:r>
              <a:t>Applications: surveillance, cinematography, and infrastructure inspection</a:t>
            </a:r>
          </a:p>
          <a:p>
            <a:pPr marL="0" lvl="1" indent="228600">
              <a:buSzTx/>
              <a:buNone/>
            </a:pPr>
            <a:r>
              <a:t>     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Coarse grain coverage              </a:t>
            </a:r>
            <a:r>
              <a:t>          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Fixed target configuration</a:t>
            </a:r>
            <a:r>
              <a:t> </a:t>
            </a:r>
          </a:p>
        </p:txBody>
      </p:sp>
      <p:pic>
        <p:nvPicPr>
          <p:cNvPr id="145" name="bcp-083116-mob-surveillance-20160830.jpg" descr="bcp-083116-mob-surveillance-2016083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2373" y="6596873"/>
            <a:ext cx="8060254" cy="4533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89443" y="6652059"/>
            <a:ext cx="6626067" cy="442352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Argus Implement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00735">
              <a:defRPr sz="10864">
                <a:latin typeface="Papyrus"/>
                <a:ea typeface="Papyrus"/>
                <a:cs typeface="Papyrus"/>
                <a:sym typeface="Papyrus"/>
              </a:defRPr>
            </a:pPr>
            <a:r>
              <a:t>Argus </a:t>
            </a:r>
            <a:r>
              <a:rPr>
                <a:latin typeface="+mn-lt"/>
                <a:ea typeface="+mn-ea"/>
                <a:cs typeface="+mn-cs"/>
                <a:sym typeface="Helvetica Light"/>
              </a:rPr>
              <a:t>Implementation</a:t>
            </a:r>
          </a:p>
        </p:txBody>
      </p:sp>
      <p:sp>
        <p:nvSpPr>
          <p:cNvPr id="445" name="An autonomous system of drones…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833825" cy="9207500"/>
          </a:xfrm>
          <a:prstGeom prst="rect">
            <a:avLst/>
          </a:prstGeom>
        </p:spPr>
        <p:txBody>
          <a:bodyPr/>
          <a:lstStyle/>
          <a:p>
            <a:r>
              <a:t>An autonomous system of drones</a:t>
            </a:r>
          </a:p>
          <a:p>
            <a:r>
              <a:t>Central controller</a:t>
            </a:r>
          </a:p>
          <a:p>
            <a:pPr lvl="1"/>
            <a:r>
              <a:t>Drone and target localization</a:t>
            </a:r>
          </a:p>
          <a:p>
            <a:pPr lvl="1"/>
            <a:r>
              <a:t>Drone autonomous control</a:t>
            </a:r>
          </a:p>
          <a:p>
            <a:r>
              <a:t>Drones process images locally</a:t>
            </a:r>
          </a:p>
          <a:p>
            <a:r>
              <a:t>Sensors array and processor added to each drone to improve control and add computational capacity</a:t>
            </a:r>
          </a:p>
        </p:txBody>
      </p:sp>
      <p:pic>
        <p:nvPicPr>
          <p:cNvPr id="44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32013" t="10006" r="57795" b="56242"/>
          <a:stretch>
            <a:fillRect/>
          </a:stretch>
        </p:blipFill>
        <p:spPr>
          <a:xfrm>
            <a:off x="6938763" y="1316885"/>
            <a:ext cx="667653" cy="1012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system_architecture.pdf" descr="system_architectur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4944" y="3731576"/>
            <a:ext cx="10961796" cy="8221348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Demo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</a:t>
            </a:r>
          </a:p>
        </p:txBody>
      </p:sp>
      <p:pic>
        <p:nvPicPr>
          <p:cNvPr id="451" name="Argus.mp4" descr="Argus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064000" y="3276600"/>
            <a:ext cx="162560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453" name="https://www.youtube.com/watch?v=KJbZWtGehPg"/>
          <p:cNvSpPr/>
          <p:nvPr/>
        </p:nvSpPr>
        <p:spPr>
          <a:xfrm>
            <a:off x="13216451" y="12679716"/>
            <a:ext cx="69893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https://www.youtube.com/watch?v=KJbZWtGehPg</a:t>
            </a:r>
          </a:p>
        </p:txBody>
      </p:sp>
      <p:pic>
        <p:nvPicPr>
          <p:cNvPr id="454" name="static_qr_code_without_logo.jpg" descr="static_qr_code_without_logo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687784" y="9631798"/>
            <a:ext cx="3036987" cy="3036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29109" fill="hold"/>
                                        <p:tgtEl>
                                          <p:spTgt spid="4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51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Overhead of OLSC Solve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Overhead of OLSC Solver</a:t>
            </a:r>
          </a:p>
        </p:txBody>
      </p:sp>
      <p:pic>
        <p:nvPicPr>
          <p:cNvPr id="457" name="all_proc_time.pdf" descr="all_proc_tim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5905" y="3879855"/>
            <a:ext cx="14612190" cy="5956289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Processing time is dominated by the control overhead of two drones"/>
          <p:cNvSpPr/>
          <p:nvPr/>
        </p:nvSpPr>
        <p:spPr>
          <a:xfrm>
            <a:off x="2482532" y="10964811"/>
            <a:ext cx="194189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Processing time is dominated by the control overhead of two drones</a:t>
            </a:r>
          </a:p>
        </p:txBody>
      </p:sp>
      <p:sp>
        <p:nvSpPr>
          <p:cNvPr id="459" name="Line"/>
          <p:cNvSpPr/>
          <p:nvPr/>
        </p:nvSpPr>
        <p:spPr>
          <a:xfrm>
            <a:off x="11591865" y="4382821"/>
            <a:ext cx="836660" cy="836660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60" name="One drone"/>
          <p:cNvSpPr/>
          <p:nvPr/>
        </p:nvSpPr>
        <p:spPr>
          <a:xfrm>
            <a:off x="9904087" y="3368964"/>
            <a:ext cx="31381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One drone</a:t>
            </a:r>
          </a:p>
        </p:txBody>
      </p:sp>
      <p:sp>
        <p:nvSpPr>
          <p:cNvPr id="461" name="Two drones"/>
          <p:cNvSpPr/>
          <p:nvPr/>
        </p:nvSpPr>
        <p:spPr>
          <a:xfrm>
            <a:off x="14435923" y="6669855"/>
            <a:ext cx="33667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Two drones</a:t>
            </a:r>
          </a:p>
        </p:txBody>
      </p:sp>
      <p:sp>
        <p:nvSpPr>
          <p:cNvPr id="462" name="Line"/>
          <p:cNvSpPr/>
          <p:nvPr/>
        </p:nvSpPr>
        <p:spPr>
          <a:xfrm flipH="1" flipV="1">
            <a:off x="14542053" y="5747799"/>
            <a:ext cx="836661" cy="836660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6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onclus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466" name="We presented a more realistic target model that enables a new class of target coverage algorithms…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490769" cy="9207500"/>
          </a:xfrm>
          <a:prstGeom prst="rect">
            <a:avLst/>
          </a:prstGeom>
        </p:spPr>
        <p:txBody>
          <a:bodyPr/>
          <a:lstStyle/>
          <a:p>
            <a:r>
              <a:t>We presented a more realistic target model that enables a new class of target coverage algorithms</a:t>
            </a:r>
          </a:p>
          <a:p>
            <a:r>
              <a:t>The Oriented Line Segment model is flexible enough to allow different coverage constraints and desired quality objectives</a:t>
            </a:r>
          </a:p>
          <a:p>
            <a:r>
              <a:t>Proposed heuristic is suitable for realtime application including surveillance and cinematography</a:t>
            </a:r>
          </a:p>
        </p:txBody>
      </p:sp>
      <p:sp>
        <p:nvSpPr>
          <p:cNvPr id="46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Questions?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12000"/>
              <a:t>Questions</a:t>
            </a:r>
            <a:r>
              <a:t>?</a:t>
            </a:r>
          </a:p>
          <a:p>
            <a:pPr algn="r">
              <a:defRPr sz="6400"/>
            </a:pPr>
            <a:r>
              <a:t/>
            </a:r>
            <a:br/>
            <a:r>
              <a:rPr sz="5000"/>
              <a:t>Ahmed Saeed: </a:t>
            </a:r>
            <a:r>
              <a:rPr u="sng">
                <a:hlinkClick r:id="rId2"/>
              </a:rPr>
              <a:t>amsmti3@gatech.edu</a:t>
            </a:r>
          </a:p>
        </p:txBody>
      </p:sp>
      <p:sp>
        <p:nvSpPr>
          <p:cNvPr id="47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onstraints for Target Coverag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Constraints for Target Coverage</a:t>
            </a:r>
          </a:p>
        </p:txBody>
      </p:sp>
      <p:sp>
        <p:nvSpPr>
          <p:cNvPr id="150" name="Camera Field of View  Rmin, AOV, and Rmax…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2001226" cy="9207500"/>
          </a:xfrm>
          <a:prstGeom prst="rect">
            <a:avLst/>
          </a:prstGeom>
        </p:spPr>
        <p:txBody>
          <a:bodyPr/>
          <a:lstStyle/>
          <a:p>
            <a:pPr marL="558800" indent="-558800" defTabSz="726440">
              <a:spcBef>
                <a:spcPts val="5100"/>
              </a:spcBef>
              <a:defRPr sz="4576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Camera Field of View </a:t>
            </a: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r>
              <a:t>R</a:t>
            </a:r>
            <a:r>
              <a:rPr baseline="-5999"/>
              <a:t>min</a:t>
            </a:r>
            <a:r>
              <a:t>, AOV, and</a:t>
            </a:r>
            <a:r>
              <a:rPr baseline="-5999"/>
              <a:t> </a:t>
            </a:r>
            <a:r>
              <a:t>R</a:t>
            </a:r>
            <a:r>
              <a:rPr baseline="-5999"/>
              <a:t>max</a:t>
            </a:r>
          </a:p>
          <a:p>
            <a:pPr marL="558800" indent="-558800" defTabSz="726440">
              <a:spcBef>
                <a:spcPts val="5100"/>
              </a:spcBef>
              <a:defRPr sz="4576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Target Size</a:t>
            </a:r>
            <a:r>
              <a:t/>
            </a:r>
            <a:br/>
            <a:r>
              <a:t>A target is covered only if all of it is in the camera’s view</a:t>
            </a:r>
          </a:p>
          <a:p>
            <a:pPr marL="558800" indent="-558800" defTabSz="726440">
              <a:spcBef>
                <a:spcPts val="5100"/>
              </a:spcBef>
              <a:defRPr sz="4576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Viewing Direction </a:t>
            </a: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r>
              <a:t>Target and camera facing each other</a:t>
            </a:r>
          </a:p>
          <a:p>
            <a:pPr marL="558800" indent="-558800" defTabSz="726440">
              <a:spcBef>
                <a:spcPts val="5100"/>
              </a:spcBef>
              <a:defRPr sz="4576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Occlusions </a:t>
            </a: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r>
              <a:t>Mutual occlusion between targets and occlusion because of obstacles</a:t>
            </a:r>
          </a:p>
        </p:txBody>
      </p:sp>
      <p:pic>
        <p:nvPicPr>
          <p:cNvPr id="151" name="all_constraints.mov" descr="all_constraints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729425" y="4233079"/>
            <a:ext cx="10067686" cy="721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lide Number"/>
          <p:cNvSpPr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tatus of Target Coverage Algorithm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26440">
              <a:defRPr sz="9856"/>
            </a:lvl1pPr>
          </a:lstStyle>
          <a:p>
            <a:r>
              <a:t>Status of Target Coverage Algorithms</a:t>
            </a:r>
          </a:p>
        </p:txBody>
      </p:sp>
      <p:sp>
        <p:nvSpPr>
          <p:cNvPr id="155" name="Targets typically represented as points overlooking  target size, orientation and occluders…"/>
          <p:cNvSpPr>
            <a:spLocks noGrp="1"/>
          </p:cNvSpPr>
          <p:nvPr>
            <p:ph type="body" idx="1"/>
          </p:nvPr>
        </p:nvSpPr>
        <p:spPr>
          <a:xfrm>
            <a:off x="1689100" y="3238499"/>
            <a:ext cx="22395700" cy="10106948"/>
          </a:xfrm>
          <a:prstGeom prst="rect">
            <a:avLst/>
          </a:prstGeom>
        </p:spPr>
        <p:txBody>
          <a:bodyPr anchor="t"/>
          <a:lstStyle/>
          <a:p>
            <a:pPr marL="0" indent="0" algn="ctr" defTabSz="726440">
              <a:spcBef>
                <a:spcPts val="5100"/>
              </a:spcBef>
              <a:buSzTx/>
              <a:buNone/>
              <a:defRPr sz="5632" b="1" i="1">
                <a:latin typeface="Helvetica"/>
                <a:ea typeface="Helvetica"/>
                <a:cs typeface="Helvetica"/>
                <a:sym typeface="Helvetica"/>
              </a:defRPr>
            </a:pPr>
            <a:r>
              <a:t>Targets typically represented as points overlooking </a:t>
            </a:r>
            <a:br/>
            <a:r>
              <a:t>target size, orientation and occluders</a:t>
            </a:r>
          </a:p>
          <a:p>
            <a:pPr marL="558800" indent="-558800" defTabSz="726440">
              <a:spcBef>
                <a:spcPts val="5100"/>
              </a:spcBef>
              <a:defRPr sz="4576"/>
            </a:pPr>
            <a:r>
              <a:t>Sensor capabilities (e.g., coverage area, energy constraints, and connectivity)</a:t>
            </a:r>
          </a:p>
          <a:p>
            <a:pPr marL="1117600" lvl="1" indent="-558800" defTabSz="726440">
              <a:spcBef>
                <a:spcPts val="5100"/>
              </a:spcBef>
              <a:defRPr sz="4576"/>
            </a:pPr>
            <a:r>
              <a:t>Coverage of point targets using fixed PTZ cameras [INFOCOM’11,’12]</a:t>
            </a:r>
          </a:p>
          <a:p>
            <a:pPr marL="1117600" lvl="1" indent="-558800" defTabSz="726440">
              <a:spcBef>
                <a:spcPts val="5100"/>
              </a:spcBef>
              <a:defRPr sz="4576"/>
            </a:pPr>
            <a:r>
              <a:t>Heuristics for coverage with mobile cameras [MASS’14 and MobiWac’14]</a:t>
            </a:r>
          </a:p>
          <a:p>
            <a:pPr marL="558800" indent="-558800" defTabSz="726440">
              <a:spcBef>
                <a:spcPts val="5100"/>
              </a:spcBef>
              <a:defRPr sz="4576"/>
            </a:pPr>
            <a:r>
              <a:t>Quality of coverage (e.g., location of targets within camera field of view)</a:t>
            </a:r>
          </a:p>
          <a:p>
            <a:pPr marL="1117600" lvl="1" indent="-558800" defTabSz="726440">
              <a:spcBef>
                <a:spcPts val="5100"/>
              </a:spcBef>
              <a:defRPr sz="4576"/>
            </a:pPr>
            <a:r>
              <a:t>High quality coverage of targets using fixed PTZ cameras [INFOCOM’14]</a:t>
            </a:r>
          </a:p>
        </p:txBody>
      </p:sp>
      <p:sp>
        <p:nvSpPr>
          <p:cNvPr id="156" name="Slide Number"/>
          <p:cNvSpPr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ut targets are more than blips on the radar 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But targets are more than blips on the radar …</a:t>
            </a:r>
          </a:p>
        </p:txBody>
      </p:sp>
      <p:sp>
        <p:nvSpPr>
          <p:cNvPr id="159" name="Slide Number"/>
          <p:cNvSpPr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Outlin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62" name="A Realistic Target Model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Realistic Target Model</a:t>
            </a:r>
          </a:p>
          <a:p>
            <a:r>
              <a:rPr>
                <a:latin typeface="Papyrus"/>
                <a:ea typeface="Papyrus"/>
                <a:cs typeface="Papyrus"/>
                <a:sym typeface="Papyrus"/>
              </a:rPr>
              <a:t>Argus</a:t>
            </a:r>
            <a:r>
              <a:t> System Architecture</a:t>
            </a:r>
          </a:p>
          <a:p>
            <a:r>
              <a:t>New Algorithms for a New Model</a:t>
            </a:r>
          </a:p>
          <a:p>
            <a:r>
              <a:t>Experimenting with </a:t>
            </a:r>
            <a:r>
              <a:rPr>
                <a:latin typeface="Papyrus"/>
                <a:ea typeface="Papyrus"/>
                <a:cs typeface="Papyrus"/>
                <a:sym typeface="Papyrus"/>
              </a:rPr>
              <a:t>Argus</a:t>
            </a:r>
          </a:p>
          <a:p>
            <a:r>
              <a:t>Conclusion</a:t>
            </a:r>
          </a:p>
        </p:txBody>
      </p:sp>
      <p:pic>
        <p:nvPicPr>
          <p:cNvPr id="16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32013" t="10006" r="57795" b="56242"/>
          <a:stretch>
            <a:fillRect/>
          </a:stretch>
        </p:blipFill>
        <p:spPr>
          <a:xfrm>
            <a:off x="3122086" y="5814411"/>
            <a:ext cx="303495" cy="460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32013" t="10006" r="57795" b="56242"/>
          <a:stretch>
            <a:fillRect/>
          </a:stretch>
        </p:blipFill>
        <p:spPr>
          <a:xfrm>
            <a:off x="8898602" y="9110820"/>
            <a:ext cx="303647" cy="460657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lide Number"/>
          <p:cNvSpPr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alistic Target Model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28319">
              <a:defRPr sz="7168"/>
            </a:pPr>
            <a:r>
              <a:t>Realistic Target Model</a:t>
            </a:r>
          </a:p>
          <a:p>
            <a:pPr defTabSz="528319">
              <a:defRPr sz="7168"/>
            </a:pP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Oriented Line Segment Model</a:t>
            </a:r>
          </a:p>
        </p:txBody>
      </p:sp>
      <p:sp>
        <p:nvSpPr>
          <p:cNvPr id="168" name="Targets have width, orientation, and location…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2495888" cy="9207500"/>
          </a:xfrm>
          <a:prstGeom prst="rect">
            <a:avLst/>
          </a:prstGeom>
        </p:spPr>
        <p:txBody>
          <a:bodyPr/>
          <a:lstStyle/>
          <a:p>
            <a:r>
              <a:t>Targets have width, orientation, and location</a:t>
            </a:r>
          </a:p>
          <a:p>
            <a:r>
              <a:t>Targets parameters can be captured by line segments</a:t>
            </a:r>
          </a:p>
          <a:p>
            <a:pPr lvl="1"/>
            <a:r>
              <a:t>Line segment length represents width</a:t>
            </a:r>
          </a:p>
          <a:p>
            <a:pPr lvl="1"/>
            <a:r>
              <a:t>Vector perpendicular to line segments represents orientation</a:t>
            </a:r>
          </a:p>
        </p:txBody>
      </p:sp>
      <p:pic>
        <p:nvPicPr>
          <p:cNvPr id="16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61428" r="9683" b="64695"/>
          <a:stretch>
            <a:fillRect/>
          </a:stretch>
        </p:blipFill>
        <p:spPr>
          <a:xfrm rot="5400000">
            <a:off x="15236213" y="4316597"/>
            <a:ext cx="7152866" cy="70512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2" name="Group"/>
          <p:cNvGrpSpPr/>
          <p:nvPr/>
        </p:nvGrpSpPr>
        <p:grpSpPr>
          <a:xfrm>
            <a:off x="15493929" y="5848587"/>
            <a:ext cx="6637754" cy="2286001"/>
            <a:chOff x="388620" y="0"/>
            <a:chExt cx="6637752" cy="2286000"/>
          </a:xfrm>
        </p:grpSpPr>
        <p:sp>
          <p:nvSpPr>
            <p:cNvPr id="170" name="Line"/>
            <p:cNvSpPr/>
            <p:nvPr/>
          </p:nvSpPr>
          <p:spPr>
            <a:xfrm>
              <a:off x="388619" y="2186995"/>
              <a:ext cx="6637755" cy="1"/>
            </a:xfrm>
            <a:prstGeom prst="line">
              <a:avLst/>
            </a:prstGeom>
            <a:noFill/>
            <a:ln w="215900" cap="flat">
              <a:solidFill>
                <a:srgbClr val="000000"/>
              </a:solidFill>
              <a:prstDash val="solid"/>
              <a:miter lim="400000"/>
              <a:headEnd type="diamond" w="med" len="med"/>
              <a:tailEnd type="diamond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1" name="Line"/>
            <p:cNvSpPr/>
            <p:nvPr/>
          </p:nvSpPr>
          <p:spPr>
            <a:xfrm flipV="1">
              <a:off x="3834496" y="-1"/>
              <a:ext cx="1" cy="2286001"/>
            </a:xfrm>
            <a:prstGeom prst="line">
              <a:avLst/>
            </a:prstGeom>
            <a:noFill/>
            <a:ln w="215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73" name="Slide Number"/>
          <p:cNvSpPr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2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1" animBg="1" advAuto="0"/>
      <p:bldP spid="172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overage Mode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Coverage Model</a:t>
            </a:r>
          </a:p>
        </p:txBody>
      </p:sp>
      <p:sp>
        <p:nvSpPr>
          <p:cNvPr id="176" name="A target is covered if…"/>
          <p:cNvSpPr>
            <a:spLocks noGrp="1"/>
          </p:cNvSpPr>
          <p:nvPr>
            <p:ph type="body" sz="half" idx="1"/>
          </p:nvPr>
        </p:nvSpPr>
        <p:spPr>
          <a:xfrm>
            <a:off x="1689100" y="3238499"/>
            <a:ext cx="13427711" cy="92075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A target is covered if</a:t>
            </a:r>
          </a:p>
          <a:p>
            <a:pPr lvl="1"/>
            <a:r>
              <a:t>Facing the camera</a:t>
            </a:r>
          </a:p>
          <a:p>
            <a:pPr lvl="1"/>
            <a:r>
              <a:t>Not occluded by other objects</a:t>
            </a:r>
          </a:p>
          <a:p>
            <a:pPr lvl="1"/>
            <a:r>
              <a:t>Fully contained in the field of view of the camera (avoid stitching)</a:t>
            </a:r>
          </a:p>
        </p:txBody>
      </p:sp>
      <p:pic>
        <p:nvPicPr>
          <p:cNvPr id="177" name="camera_with_targets_explained.pdf" descr="camera_with_targets_explain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53020" y="3446405"/>
            <a:ext cx="9026762" cy="879169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lide Number"/>
          <p:cNvSpPr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772</Words>
  <Application>Microsoft Macintosh PowerPoint</Application>
  <PresentationFormat>Custom</PresentationFormat>
  <Paragraphs>196</Paragraphs>
  <Slides>34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 Black</vt:lpstr>
      <vt:lpstr>Helvetica</vt:lpstr>
      <vt:lpstr>Helvetica Light</vt:lpstr>
      <vt:lpstr>Helvetica Neue</vt:lpstr>
      <vt:lpstr>Papyrus</vt:lpstr>
      <vt:lpstr>White</vt:lpstr>
      <vt:lpstr>Argus Realistic Target Coverage with Drones</vt:lpstr>
      <vt:lpstr>Target Coverage Problem</vt:lpstr>
      <vt:lpstr>Sources of Target Information</vt:lpstr>
      <vt:lpstr>Constraints for Target Coverage</vt:lpstr>
      <vt:lpstr>Status of Target Coverage Algorithms</vt:lpstr>
      <vt:lpstr>But targets are more than blips on the radar …</vt:lpstr>
      <vt:lpstr>Outline</vt:lpstr>
      <vt:lpstr>Realistic Target Model Oriented Line Segment Model</vt:lpstr>
      <vt:lpstr>Coverage Model</vt:lpstr>
      <vt:lpstr>Outline</vt:lpstr>
      <vt:lpstr>Argus</vt:lpstr>
      <vt:lpstr>Argus</vt:lpstr>
      <vt:lpstr>OLSC Solver</vt:lpstr>
      <vt:lpstr>OLSC Solver</vt:lpstr>
      <vt:lpstr>OLSC Solver</vt:lpstr>
      <vt:lpstr>OLSC Solver</vt:lpstr>
      <vt:lpstr>Outline</vt:lpstr>
      <vt:lpstr>Spatial Discretizer </vt:lpstr>
      <vt:lpstr>How to Cover a Single Target?</vt:lpstr>
      <vt:lpstr>How to Cover a Single Target?</vt:lpstr>
      <vt:lpstr>How to Cover a Single Target?</vt:lpstr>
      <vt:lpstr>How to Cover a Single Target?</vt:lpstr>
      <vt:lpstr>How to Cover a Single Target?</vt:lpstr>
      <vt:lpstr>How to Cover a Single Target?</vt:lpstr>
      <vt:lpstr>How to Cover a Pair of Target?</vt:lpstr>
      <vt:lpstr>Spatial Discretizer</vt:lpstr>
      <vt:lpstr>Angular Discretizer</vt:lpstr>
      <vt:lpstr>Configuration Selector</vt:lpstr>
      <vt:lpstr>Outline</vt:lpstr>
      <vt:lpstr>Argus Implementation</vt:lpstr>
      <vt:lpstr>Demo</vt:lpstr>
      <vt:lpstr>Overhead of OLSC Solver</vt:lpstr>
      <vt:lpstr>Conclusion</vt:lpstr>
      <vt:lpstr>Questions?  Ahmed Saeed: amsmti3@gatech.edu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Argus Realistic Target Coverage with Drones</dc:title>
  <cp:lastModifiedBy>Said Mohamed Tawfik Issa, Ahmed M</cp:lastModifiedBy>
  <cp:revision>2</cp:revision>
  <dcterms:modified xsi:type="dcterms:W3CDTF">2017-07-03T14:56:00Z</dcterms:modified>
</cp:coreProperties>
</file>